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4"/>
  </p:notesMasterIdLst>
  <p:sldIdLst>
    <p:sldId id="294" r:id="rId2"/>
    <p:sldId id="295" r:id="rId3"/>
    <p:sldId id="296" r:id="rId4"/>
    <p:sldId id="297" r:id="rId5"/>
    <p:sldId id="298" r:id="rId6"/>
    <p:sldId id="301" r:id="rId7"/>
    <p:sldId id="299" r:id="rId8"/>
    <p:sldId id="300" r:id="rId9"/>
    <p:sldId id="307" r:id="rId10"/>
    <p:sldId id="276" r:id="rId11"/>
    <p:sldId id="277" r:id="rId12"/>
    <p:sldId id="278" r:id="rId13"/>
    <p:sldId id="308" r:id="rId14"/>
    <p:sldId id="279" r:id="rId15"/>
    <p:sldId id="280" r:id="rId16"/>
    <p:sldId id="309" r:id="rId17"/>
    <p:sldId id="281" r:id="rId18"/>
    <p:sldId id="282" r:id="rId19"/>
    <p:sldId id="283" r:id="rId20"/>
    <p:sldId id="284" r:id="rId21"/>
    <p:sldId id="285" r:id="rId22"/>
    <p:sldId id="293" r:id="rId23"/>
  </p:sldIdLst>
  <p:sldSz cx="9144000" cy="6858000" type="screen4x3"/>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8E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39" autoAdjust="0"/>
  </p:normalViewPr>
  <p:slideViewPr>
    <p:cSldViewPr>
      <p:cViewPr varScale="1">
        <p:scale>
          <a:sx n="99" d="100"/>
          <a:sy n="99" d="100"/>
        </p:scale>
        <p:origin x="32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5214E7-8C58-4FFE-9434-2B6FA8DEB679}" type="datetimeFigureOut">
              <a:rPr lang="en-US" smtClean="0"/>
              <a:pPr/>
              <a:t>8/10/2018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09C40B-8D5C-4FD6-A918-1C1D4F1E9EC8}" type="slidenum">
              <a:rPr lang="en-US" smtClean="0"/>
              <a:pPr/>
              <a:t>‹#›</a:t>
            </a:fld>
            <a:endParaRPr lang="en-US"/>
          </a:p>
        </p:txBody>
      </p:sp>
    </p:spTree>
    <p:extLst>
      <p:ext uri="{BB962C8B-B14F-4D97-AF65-F5344CB8AC3E}">
        <p14:creationId xmlns:p14="http://schemas.microsoft.com/office/powerpoint/2010/main" val="2320407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p:spPr>
      </p:sp>
      <p:sp>
        <p:nvSpPr>
          <p:cNvPr id="1996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What is it?  New to everyone</a:t>
            </a:r>
          </a:p>
          <a:p>
            <a:r>
              <a:rPr lang="en-US" smtClean="0"/>
              <a:t>Who all is currently using it?</a:t>
            </a:r>
          </a:p>
          <a:p>
            <a:r>
              <a:rPr lang="en-US" smtClean="0"/>
              <a:t>What do I need to know about it?</a:t>
            </a:r>
          </a:p>
          <a:p>
            <a:r>
              <a:rPr lang="en-US" smtClean="0"/>
              <a:t>How do I check my schedule?</a:t>
            </a:r>
          </a:p>
          <a:p>
            <a:r>
              <a:rPr lang="en-US" smtClean="0"/>
              <a:t>How do I change a schedule for a class change?</a:t>
            </a:r>
          </a:p>
          <a:p>
            <a:r>
              <a:rPr lang="en-US" smtClean="0"/>
              <a:t>Who do I contact?</a:t>
            </a:r>
          </a:p>
          <a:p>
            <a:r>
              <a:rPr lang="en-US" smtClean="0"/>
              <a:t>How do I contact a substitute?</a:t>
            </a:r>
          </a:p>
          <a:p>
            <a:endParaRPr lang="en-US" smtClean="0"/>
          </a:p>
        </p:txBody>
      </p:sp>
      <p:sp>
        <p:nvSpPr>
          <p:cNvPr id="4" name="Slide Number Placeholder 3"/>
          <p:cNvSpPr>
            <a:spLocks noGrp="1"/>
          </p:cNvSpPr>
          <p:nvPr>
            <p:ph type="sldNum" sz="quarter" idx="5"/>
          </p:nvPr>
        </p:nvSpPr>
        <p:spPr/>
        <p:txBody>
          <a:bodyPr/>
          <a:lstStyle/>
          <a:p>
            <a:pPr>
              <a:defRPr/>
            </a:pPr>
            <a:fld id="{9E717736-2DD5-415E-9DC6-59BBCDB5B8EB}" type="slidenum">
              <a:rPr lang="en-US" smtClean="0"/>
              <a:pPr>
                <a:defRPr/>
              </a:pPr>
              <a:t>1</a:t>
            </a:fld>
            <a:endParaRPr lang="en-US" dirty="0"/>
          </a:p>
        </p:txBody>
      </p:sp>
    </p:spTree>
    <p:extLst>
      <p:ext uri="{BB962C8B-B14F-4D97-AF65-F5344CB8AC3E}">
        <p14:creationId xmlns:p14="http://schemas.microsoft.com/office/powerpoint/2010/main" val="4175464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p:spPr>
      </p:sp>
      <p:sp>
        <p:nvSpPr>
          <p:cNvPr id="200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B3DC722-D861-4215-81B0-27EBB40B85D8}" type="slidenum">
              <a:rPr lang="en-US" smtClean="0"/>
              <a:pPr>
                <a:defRPr/>
              </a:pPr>
              <a:t>2</a:t>
            </a:fld>
            <a:endParaRPr lang="en-US" dirty="0"/>
          </a:p>
        </p:txBody>
      </p:sp>
    </p:spTree>
    <p:extLst>
      <p:ext uri="{BB962C8B-B14F-4D97-AF65-F5344CB8AC3E}">
        <p14:creationId xmlns:p14="http://schemas.microsoft.com/office/powerpoint/2010/main" val="630526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09C40B-8D5C-4FD6-A918-1C1D4F1E9EC8}" type="slidenum">
              <a:rPr lang="en-US" smtClean="0"/>
              <a:pPr/>
              <a:t>4</a:t>
            </a:fld>
            <a:endParaRPr lang="en-US"/>
          </a:p>
        </p:txBody>
      </p:sp>
    </p:spTree>
    <p:extLst>
      <p:ext uri="{BB962C8B-B14F-4D97-AF65-F5344CB8AC3E}">
        <p14:creationId xmlns:p14="http://schemas.microsoft.com/office/powerpoint/2010/main" val="3389847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786F153-D058-4273-AD47-C6D13245F1CA}" type="datetimeFigureOut">
              <a:rPr lang="en-US" smtClean="0"/>
              <a:pPr/>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9FFB3-9221-4305-9776-C6448DBC86B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86F153-D058-4273-AD47-C6D13245F1CA}" type="datetimeFigureOut">
              <a:rPr lang="en-US" smtClean="0"/>
              <a:pPr/>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9FFB3-9221-4305-9776-C6448DBC86B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86F153-D058-4273-AD47-C6D13245F1CA}" type="datetimeFigureOut">
              <a:rPr lang="en-US" smtClean="0"/>
              <a:pPr/>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9FFB3-9221-4305-9776-C6448DBC86B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86F153-D058-4273-AD47-C6D13245F1CA}" type="datetimeFigureOut">
              <a:rPr lang="en-US" smtClean="0"/>
              <a:pPr/>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9FFB3-9221-4305-9776-C6448DBC86B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86F153-D058-4273-AD47-C6D13245F1CA}" type="datetimeFigureOut">
              <a:rPr lang="en-US" smtClean="0"/>
              <a:pPr/>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9FFB3-9221-4305-9776-C6448DBC86B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786F153-D058-4273-AD47-C6D13245F1CA}" type="datetimeFigureOut">
              <a:rPr lang="en-US" smtClean="0"/>
              <a:pPr/>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C9FFB3-9221-4305-9776-C6448DBC86B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86F153-D058-4273-AD47-C6D13245F1CA}" type="datetimeFigureOut">
              <a:rPr lang="en-US" smtClean="0"/>
              <a:pPr/>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C9FFB3-9221-4305-9776-C6448DBC86B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86F153-D058-4273-AD47-C6D13245F1CA}" type="datetimeFigureOut">
              <a:rPr lang="en-US" smtClean="0"/>
              <a:pPr/>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C9FFB3-9221-4305-9776-C6448DBC86B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86F153-D058-4273-AD47-C6D13245F1CA}" type="datetimeFigureOut">
              <a:rPr lang="en-US" smtClean="0"/>
              <a:pPr/>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C9FFB3-9221-4305-9776-C6448DBC86B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86F153-D058-4273-AD47-C6D13245F1CA}" type="datetimeFigureOut">
              <a:rPr lang="en-US" smtClean="0"/>
              <a:pPr/>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C9FFB3-9221-4305-9776-C6448DBC86B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7786F153-D058-4273-AD47-C6D13245F1CA}" type="datetimeFigureOut">
              <a:rPr lang="en-US" smtClean="0"/>
              <a:pPr/>
              <a:t>8/10/2018</a:t>
            </a:fld>
            <a:endParaRPr lang="en-US"/>
          </a:p>
        </p:txBody>
      </p:sp>
      <p:sp>
        <p:nvSpPr>
          <p:cNvPr id="9" name="Slide Number Placeholder 8"/>
          <p:cNvSpPr>
            <a:spLocks noGrp="1"/>
          </p:cNvSpPr>
          <p:nvPr>
            <p:ph type="sldNum" sz="quarter" idx="11"/>
          </p:nvPr>
        </p:nvSpPr>
        <p:spPr/>
        <p:txBody>
          <a:bodyPr/>
          <a:lstStyle/>
          <a:p>
            <a:fld id="{53C9FFB3-9221-4305-9776-C6448DBC86B4}"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53C9FFB3-9221-4305-9776-C6448DBC86B4}"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7786F153-D058-4273-AD47-C6D13245F1CA}" type="datetimeFigureOut">
              <a:rPr lang="en-US" smtClean="0"/>
              <a:pPr/>
              <a:t>8/10/2018</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600" b="0" i="0" u="none"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b="0" i="0" u="none"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schedulesource.net/Enterprise/" TargetMode="External"/><Relationship Id="rId1" Type="http://schemas.openxmlformats.org/officeDocument/2006/relationships/slideLayout" Target="../slideLayouts/slideLayout4.xml"/><Relationship Id="rId4" Type="http://schemas.openxmlformats.org/officeDocument/2006/relationships/hyperlink" Target="https://www.schedulesource.net/Enterprise/Mobil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3601"/>
            <a:ext cx="5867400" cy="1066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err="1" smtClean="0"/>
              <a:t>ScheduleSource</a:t>
            </a:r>
            <a:endParaRPr lang="en-US" dirty="0"/>
          </a:p>
        </p:txBody>
      </p:sp>
      <p:sp>
        <p:nvSpPr>
          <p:cNvPr id="59395" name="Subtitle 2"/>
          <p:cNvSpPr>
            <a:spLocks noGrp="1"/>
          </p:cNvSpPr>
          <p:nvPr>
            <p:ph type="subTitle" idx="1"/>
          </p:nvPr>
        </p:nvSpPr>
        <p:spPr>
          <a:xfrm>
            <a:off x="533400" y="3228975"/>
            <a:ext cx="3429000" cy="504825"/>
          </a:xfrm>
        </p:spPr>
        <p:txBody>
          <a:bodyPr/>
          <a:lstStyle/>
          <a:p>
            <a:pPr marR="0"/>
            <a:r>
              <a:rPr lang="en-US" dirty="0" smtClean="0"/>
              <a:t>ISU Dining Scheduling Program </a:t>
            </a:r>
          </a:p>
        </p:txBody>
      </p:sp>
    </p:spTree>
    <p:extLst>
      <p:ext uri="{BB962C8B-B14F-4D97-AF65-F5344CB8AC3E}">
        <p14:creationId xmlns:p14="http://schemas.microsoft.com/office/powerpoint/2010/main" val="1579121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5099" y="381000"/>
            <a:ext cx="8342313" cy="1371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ctr">
              <a:defRPr/>
            </a:pPr>
            <a:r>
              <a:rPr sz="4000" b="1" u="sng" dirty="0" smtClean="0"/>
              <a:t>How to </a:t>
            </a:r>
            <a:r>
              <a:rPr lang="en-US" sz="4000" b="1" u="sng" dirty="0" smtClean="0"/>
              <a:t>P</a:t>
            </a:r>
            <a:r>
              <a:rPr sz="4000" b="1" u="sng" dirty="0" smtClean="0"/>
              <a:t>ut a </a:t>
            </a:r>
            <a:r>
              <a:rPr lang="en-US" sz="4000" b="1" u="sng" dirty="0" smtClean="0"/>
              <a:t>S</a:t>
            </a:r>
            <a:r>
              <a:rPr sz="4000" b="1" u="sng" dirty="0" smtClean="0"/>
              <a:t>hift on the </a:t>
            </a:r>
            <a:r>
              <a:rPr lang="en-US" sz="4000" b="1" u="sng" dirty="0" smtClean="0"/>
              <a:t/>
            </a:r>
            <a:br>
              <a:rPr lang="en-US" sz="4000" b="1" u="sng" dirty="0" smtClean="0"/>
            </a:br>
            <a:r>
              <a:rPr lang="en-US" sz="4000" b="1" u="sng" dirty="0" smtClean="0"/>
              <a:t>S</a:t>
            </a:r>
            <a:r>
              <a:rPr sz="4000" b="1" u="sng" dirty="0" smtClean="0"/>
              <a:t>wap </a:t>
            </a:r>
            <a:r>
              <a:rPr lang="en-US" sz="4000" b="1" u="sng" dirty="0"/>
              <a:t>B</a:t>
            </a:r>
            <a:r>
              <a:rPr sz="4000" b="1" u="sng" dirty="0" smtClean="0"/>
              <a:t>oard</a:t>
            </a:r>
            <a:endParaRPr sz="4000" b="1" u="sng" dirty="0"/>
          </a:p>
        </p:txBody>
      </p:sp>
      <p:pic>
        <p:nvPicPr>
          <p:cNvPr id="75779" name="Picture 2" descr="C:\Users\!czenmgr3\AppData\Local\Microsoft\Windows\Temporary Internet Files\Content.IE5\SDC8KN8G\MP900448543[1].jpg"/>
          <p:cNvPicPr>
            <a:picLocks noChangeAspect="1" noChangeArrowheads="1"/>
          </p:cNvPicPr>
          <p:nvPr/>
        </p:nvPicPr>
        <p:blipFill>
          <a:blip r:embed="rId2" cstate="print"/>
          <a:srcRect/>
          <a:stretch>
            <a:fillRect/>
          </a:stretch>
        </p:blipFill>
        <p:spPr bwMode="auto">
          <a:xfrm>
            <a:off x="1600199" y="2133600"/>
            <a:ext cx="5472113" cy="3705225"/>
          </a:xfrm>
          <a:prstGeom prst="rect">
            <a:avLst/>
          </a:prstGeom>
          <a:noFill/>
          <a:ln w="9525">
            <a:noFill/>
            <a:miter lim="800000"/>
            <a:headEnd/>
            <a:tailEnd/>
          </a:ln>
        </p:spPr>
      </p:pic>
      <p:sp>
        <p:nvSpPr>
          <p:cNvPr id="75780" name="TextBox 3"/>
          <p:cNvSpPr txBox="1">
            <a:spLocks noChangeArrowheads="1"/>
          </p:cNvSpPr>
          <p:nvPr/>
        </p:nvSpPr>
        <p:spPr bwMode="auto">
          <a:xfrm rot="-656677">
            <a:off x="2459861" y="2978208"/>
            <a:ext cx="1371600" cy="708025"/>
          </a:xfrm>
          <a:prstGeom prst="rect">
            <a:avLst/>
          </a:prstGeom>
          <a:noFill/>
          <a:ln w="9525">
            <a:noFill/>
            <a:miter lim="800000"/>
            <a:headEnd/>
            <a:tailEnd/>
          </a:ln>
        </p:spPr>
        <p:txBody>
          <a:bodyPr>
            <a:spAutoFit/>
          </a:bodyPr>
          <a:lstStyle/>
          <a:p>
            <a:pPr algn="ctr"/>
            <a:r>
              <a:rPr lang="en-US" sz="4000" b="1" dirty="0">
                <a:solidFill>
                  <a:schemeClr val="tx2"/>
                </a:solidFill>
              </a:rPr>
              <a:t>Shift</a:t>
            </a:r>
          </a:p>
        </p:txBody>
      </p:sp>
    </p:spTree>
    <p:extLst>
      <p:ext uri="{BB962C8B-B14F-4D97-AF65-F5344CB8AC3E}">
        <p14:creationId xmlns:p14="http://schemas.microsoft.com/office/powerpoint/2010/main" val="28486742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762000" y="381000"/>
            <a:ext cx="7543800" cy="914400"/>
          </a:xfrm>
        </p:spPr>
        <p:txBody>
          <a:bodyPr>
            <a:normAutofit/>
          </a:bodyPr>
          <a:lstStyle/>
          <a:p>
            <a:pPr algn="ctr"/>
            <a:r>
              <a:rPr lang="en-US" dirty="0" smtClean="0"/>
              <a:t>Log on to Your Personal Portal</a:t>
            </a:r>
          </a:p>
        </p:txBody>
      </p:sp>
      <p:pic>
        <p:nvPicPr>
          <p:cNvPr id="76804" name="Picture 2"/>
          <p:cNvPicPr>
            <a:picLocks noGrp="1" noChangeAspect="1" noChangeArrowheads="1"/>
          </p:cNvPicPr>
          <p:nvPr>
            <p:ph sz="quarter" idx="13"/>
          </p:nvPr>
        </p:nvPicPr>
        <p:blipFill rotWithShape="1">
          <a:blip r:embed="rId2" cstate="print"/>
          <a:srcRect t="6119" b="4011"/>
          <a:stretch/>
        </p:blipFill>
        <p:spPr>
          <a:xfrm>
            <a:off x="762000" y="381000"/>
            <a:ext cx="6857999" cy="4930618"/>
          </a:xfrm>
          <a:ln>
            <a:solidFill>
              <a:schemeClr val="accent1"/>
            </a:solidFill>
          </a:ln>
        </p:spPr>
      </p:pic>
      <p:sp>
        <p:nvSpPr>
          <p:cNvPr id="76803" name="Text Placeholder 4"/>
          <p:cNvSpPr>
            <a:spLocks noGrp="1"/>
          </p:cNvSpPr>
          <p:nvPr>
            <p:ph type="body" sz="half" idx="2"/>
          </p:nvPr>
        </p:nvSpPr>
        <p:spPr>
          <a:xfrm>
            <a:off x="1905000" y="3657600"/>
            <a:ext cx="4572000" cy="1447800"/>
          </a:xfrm>
        </p:spPr>
        <p:txBody>
          <a:bodyPr>
            <a:noAutofit/>
          </a:bodyPr>
          <a:lstStyle/>
          <a:p>
            <a:r>
              <a:rPr lang="en-US" sz="2000" b="1" dirty="0" smtClean="0"/>
              <a:t>Code: </a:t>
            </a:r>
            <a:r>
              <a:rPr lang="en-US" sz="2000" dirty="0" smtClean="0"/>
              <a:t>The location where you work</a:t>
            </a:r>
          </a:p>
          <a:p>
            <a:r>
              <a:rPr lang="en-US" sz="2000" b="1" dirty="0" smtClean="0"/>
              <a:t>User</a:t>
            </a:r>
            <a:r>
              <a:rPr lang="en-US" sz="2000" dirty="0" smtClean="0"/>
              <a:t>: Your Net ID</a:t>
            </a:r>
          </a:p>
          <a:p>
            <a:r>
              <a:rPr lang="en-US" sz="2000" b="1" dirty="0" smtClean="0"/>
              <a:t>Password: </a:t>
            </a:r>
            <a:r>
              <a:rPr lang="en-US" sz="2000" dirty="0" smtClean="0"/>
              <a:t>Password you created when you applied online</a:t>
            </a:r>
          </a:p>
        </p:txBody>
      </p:sp>
      <p:sp>
        <p:nvSpPr>
          <p:cNvPr id="2" name="TextBox 1"/>
          <p:cNvSpPr txBox="1"/>
          <p:nvPr/>
        </p:nvSpPr>
        <p:spPr>
          <a:xfrm>
            <a:off x="914400" y="5486400"/>
            <a:ext cx="6553200" cy="646331"/>
          </a:xfrm>
          <a:prstGeom prst="rect">
            <a:avLst/>
          </a:prstGeom>
          <a:noFill/>
        </p:spPr>
        <p:txBody>
          <a:bodyPr wrap="square" rtlCol="0">
            <a:spAutoFit/>
          </a:bodyPr>
          <a:lstStyle/>
          <a:p>
            <a:pPr algn="ctr"/>
            <a:r>
              <a:rPr lang="en-US" dirty="0" smtClean="0"/>
              <a:t>The Swap Board is a tool to assist you in finding a substitute to work a shift for you OR to pick up and work a shift for someone else.</a:t>
            </a:r>
            <a:endParaRPr lang="en-US" dirty="0"/>
          </a:p>
        </p:txBody>
      </p:sp>
    </p:spTree>
    <p:extLst>
      <p:ext uri="{BB962C8B-B14F-4D97-AF65-F5344CB8AC3E}">
        <p14:creationId xmlns:p14="http://schemas.microsoft.com/office/powerpoint/2010/main" val="19872222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2"/>
          <p:cNvSpPr>
            <a:spLocks noGrp="1"/>
          </p:cNvSpPr>
          <p:nvPr>
            <p:ph type="title"/>
          </p:nvPr>
        </p:nvSpPr>
        <p:spPr>
          <a:xfrm>
            <a:off x="152400" y="381000"/>
            <a:ext cx="8153400" cy="838200"/>
          </a:xfrm>
        </p:spPr>
        <p:txBody>
          <a:bodyPr>
            <a:normAutofit/>
          </a:bodyPr>
          <a:lstStyle/>
          <a:p>
            <a:pPr algn="ctr"/>
            <a:r>
              <a:rPr lang="en-US" sz="4000" u="sng" dirty="0" smtClean="0"/>
              <a:t>Click on the Swap Board Tab</a:t>
            </a:r>
          </a:p>
        </p:txBody>
      </p:sp>
      <p:sp>
        <p:nvSpPr>
          <p:cNvPr id="77827" name="Text Placeholder 1"/>
          <p:cNvSpPr>
            <a:spLocks noGrp="1"/>
          </p:cNvSpPr>
          <p:nvPr>
            <p:ph type="body" sz="half" idx="2"/>
          </p:nvPr>
        </p:nvSpPr>
        <p:spPr>
          <a:xfrm>
            <a:off x="-27989" y="1447800"/>
            <a:ext cx="8458200" cy="914400"/>
          </a:xfrm>
        </p:spPr>
        <p:txBody>
          <a:bodyPr>
            <a:normAutofit/>
          </a:bodyPr>
          <a:lstStyle/>
          <a:p>
            <a:r>
              <a:rPr lang="en-US" sz="1800" dirty="0" smtClean="0"/>
              <a:t>Once you have logged in you will be taken to your calendar. The swap board tab is located in the top left hand corner of the screen. Click on it to bring up the swap board.</a:t>
            </a:r>
          </a:p>
        </p:txBody>
      </p:sp>
      <p:pic>
        <p:nvPicPr>
          <p:cNvPr id="77828" name="Picture 3"/>
          <p:cNvPicPr>
            <a:picLocks noChangeAspect="1" noChangeArrowheads="1"/>
          </p:cNvPicPr>
          <p:nvPr/>
        </p:nvPicPr>
        <p:blipFill rotWithShape="1">
          <a:blip r:embed="rId2" cstate="print"/>
          <a:srcRect t="8714" r="78016" b="70889"/>
          <a:stretch/>
        </p:blipFill>
        <p:spPr bwMode="auto">
          <a:xfrm>
            <a:off x="1828800" y="2817181"/>
            <a:ext cx="4744623" cy="2641600"/>
          </a:xfrm>
          <a:prstGeom prst="rect">
            <a:avLst/>
          </a:prstGeom>
          <a:noFill/>
          <a:ln w="9525">
            <a:solidFill>
              <a:schemeClr val="accent1"/>
            </a:solidFill>
            <a:miter lim="800000"/>
            <a:headEnd/>
            <a:tailEnd/>
          </a:ln>
        </p:spPr>
      </p:pic>
      <p:sp>
        <p:nvSpPr>
          <p:cNvPr id="2" name="Oval 1"/>
          <p:cNvSpPr/>
          <p:nvPr/>
        </p:nvSpPr>
        <p:spPr>
          <a:xfrm>
            <a:off x="1981200" y="2617433"/>
            <a:ext cx="1828800" cy="8382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03879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b="1" u="sng" dirty="0" smtClean="0"/>
              <a:t>Viewing the Calendar</a:t>
            </a:r>
            <a:endParaRPr lang="en-US" sz="4000" b="1" u="sng" dirty="0"/>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559" r="3702" b="25658"/>
          <a:stretch/>
        </p:blipFill>
        <p:spPr bwMode="auto">
          <a:xfrm>
            <a:off x="457200" y="2590800"/>
            <a:ext cx="7111167" cy="3886200"/>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59983" y="1278906"/>
            <a:ext cx="6705600" cy="1323439"/>
          </a:xfrm>
          <a:prstGeom prst="rect">
            <a:avLst/>
          </a:prstGeom>
          <a:noFill/>
        </p:spPr>
        <p:txBody>
          <a:bodyPr wrap="square" rtlCol="0">
            <a:spAutoFit/>
          </a:bodyPr>
          <a:lstStyle/>
          <a:p>
            <a:r>
              <a:rPr lang="en-US" sz="1600" dirty="0"/>
              <a:t>To see the available shifts on a certain date, click on the date you wish to view. </a:t>
            </a:r>
          </a:p>
          <a:p>
            <a:endParaRPr lang="en-US" sz="1600" dirty="0" smtClean="0"/>
          </a:p>
          <a:p>
            <a:r>
              <a:rPr lang="en-US" sz="1600" u="sng" dirty="0" smtClean="0">
                <a:solidFill>
                  <a:srgbClr val="C48E08"/>
                </a:solidFill>
              </a:rPr>
              <a:t>Orange shifts </a:t>
            </a:r>
            <a:r>
              <a:rPr lang="en-US" sz="1600" dirty="0" smtClean="0"/>
              <a:t>below show number of </a:t>
            </a:r>
            <a:r>
              <a:rPr lang="en-US" sz="1600" u="sng" dirty="0" smtClean="0"/>
              <a:t>available shifts </a:t>
            </a:r>
            <a:r>
              <a:rPr lang="en-US" sz="1600" dirty="0" smtClean="0"/>
              <a:t>to pick up</a:t>
            </a:r>
          </a:p>
          <a:p>
            <a:r>
              <a:rPr lang="en-US" sz="1600" u="sng" dirty="0" smtClean="0">
                <a:solidFill>
                  <a:srgbClr val="00B0F0"/>
                </a:solidFill>
              </a:rPr>
              <a:t>Blue shifts </a:t>
            </a:r>
            <a:r>
              <a:rPr lang="en-US" sz="1600" dirty="0" smtClean="0"/>
              <a:t>below show </a:t>
            </a:r>
            <a:r>
              <a:rPr lang="en-US" sz="1600" u="sng" dirty="0" smtClean="0"/>
              <a:t>your scheduled </a:t>
            </a:r>
            <a:r>
              <a:rPr lang="en-US" sz="1600" dirty="0" smtClean="0"/>
              <a:t>number of shifts</a:t>
            </a:r>
            <a:endParaRPr lang="en-US" sz="1600" dirty="0"/>
          </a:p>
          <a:p>
            <a:endParaRPr lang="en-US" sz="1600" dirty="0" smtClean="0"/>
          </a:p>
        </p:txBody>
      </p:sp>
      <p:sp>
        <p:nvSpPr>
          <p:cNvPr id="10" name="Down Arrow 9"/>
          <p:cNvSpPr/>
          <p:nvPr/>
        </p:nvSpPr>
        <p:spPr>
          <a:xfrm>
            <a:off x="839310" y="3444166"/>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53861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2"/>
          <p:cNvSpPr>
            <a:spLocks noGrp="1"/>
          </p:cNvSpPr>
          <p:nvPr>
            <p:ph type="title"/>
          </p:nvPr>
        </p:nvSpPr>
        <p:spPr>
          <a:xfrm>
            <a:off x="685800" y="304800"/>
            <a:ext cx="7162800" cy="781050"/>
          </a:xfrm>
        </p:spPr>
        <p:txBody>
          <a:bodyPr>
            <a:noAutofit/>
          </a:bodyPr>
          <a:lstStyle/>
          <a:p>
            <a:pPr algn="ctr"/>
            <a:r>
              <a:rPr lang="en-US" sz="4000" u="sng" dirty="0" smtClean="0"/>
              <a:t>Add a Shift to the Swap Board</a:t>
            </a:r>
          </a:p>
        </p:txBody>
      </p:sp>
      <p:sp>
        <p:nvSpPr>
          <p:cNvPr id="78851" name="Text Placeholder 1"/>
          <p:cNvSpPr>
            <a:spLocks noGrp="1"/>
          </p:cNvSpPr>
          <p:nvPr>
            <p:ph type="body" sz="half" idx="2"/>
          </p:nvPr>
        </p:nvSpPr>
        <p:spPr>
          <a:xfrm>
            <a:off x="381000" y="1143000"/>
            <a:ext cx="7696200" cy="762000"/>
          </a:xfrm>
        </p:spPr>
        <p:txBody>
          <a:bodyPr>
            <a:noAutofit/>
          </a:bodyPr>
          <a:lstStyle/>
          <a:p>
            <a:r>
              <a:rPr lang="en-US" sz="1800" dirty="0" smtClean="0"/>
              <a:t>This is the swap board page. By selecting a date from the calendar on the left hand side, you can bring up your scheduled shifts along with shifts that are available to pick up that day. </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t="11210" r="3591" b="27249"/>
          <a:stretch/>
        </p:blipFill>
        <p:spPr bwMode="auto">
          <a:xfrm>
            <a:off x="304800" y="2133600"/>
            <a:ext cx="7955280" cy="41195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Down Arrow 1"/>
          <p:cNvSpPr/>
          <p:nvPr/>
        </p:nvSpPr>
        <p:spPr>
          <a:xfrm rot="19206291">
            <a:off x="206127" y="229593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6870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ext Placeholder 1"/>
          <p:cNvSpPr>
            <a:spLocks noGrp="1"/>
          </p:cNvSpPr>
          <p:nvPr>
            <p:ph type="body" sz="half" idx="2"/>
          </p:nvPr>
        </p:nvSpPr>
        <p:spPr>
          <a:xfrm>
            <a:off x="914400" y="884942"/>
            <a:ext cx="6858000" cy="1054442"/>
          </a:xfrm>
        </p:spPr>
        <p:txBody>
          <a:bodyPr>
            <a:noAutofit/>
          </a:bodyPr>
          <a:lstStyle/>
          <a:p>
            <a:pPr marL="342900" indent="-342900" algn="l">
              <a:buAutoNum type="arabicPeriod"/>
            </a:pPr>
            <a:r>
              <a:rPr lang="en-US" sz="1800" dirty="0" smtClean="0"/>
              <a:t>To place a shift on the swap board click on “Swap” next to the shift. </a:t>
            </a:r>
          </a:p>
          <a:p>
            <a:pPr marL="342900" indent="-342900" algn="l">
              <a:buAutoNum type="arabicPeriod"/>
            </a:pPr>
            <a:r>
              <a:rPr lang="en-US" sz="1800" dirty="0" smtClean="0"/>
              <a:t>Once you click on the swap button a gray box will appear in the middle of the screen.  Choose “Swap Only.”</a:t>
            </a:r>
            <a:endParaRPr lang="en-US" sz="18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760" t="17225" r="3032" b="61202"/>
          <a:stretch/>
        </p:blipFill>
        <p:spPr bwMode="auto">
          <a:xfrm>
            <a:off x="685800" y="2237321"/>
            <a:ext cx="7315200" cy="15939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Oval 9"/>
          <p:cNvSpPr/>
          <p:nvPr/>
        </p:nvSpPr>
        <p:spPr>
          <a:xfrm>
            <a:off x="7086600" y="3249343"/>
            <a:ext cx="609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2514600" y="4074999"/>
            <a:ext cx="3733800" cy="2536323"/>
            <a:chOff x="2514600" y="4074999"/>
            <a:chExt cx="3733800" cy="2536323"/>
          </a:xfrm>
        </p:grpSpPr>
        <p:pic>
          <p:nvPicPr>
            <p:cNvPr id="3" name="Picture 2"/>
            <p:cNvPicPr>
              <a:picLocks noChangeAspect="1"/>
            </p:cNvPicPr>
            <p:nvPr/>
          </p:nvPicPr>
          <p:blipFill>
            <a:blip r:embed="rId3"/>
            <a:stretch>
              <a:fillRect/>
            </a:stretch>
          </p:blipFill>
          <p:spPr>
            <a:xfrm>
              <a:off x="2514600" y="4074999"/>
              <a:ext cx="3733800" cy="2536323"/>
            </a:xfrm>
            <a:prstGeom prst="rect">
              <a:avLst/>
            </a:prstGeom>
          </p:spPr>
        </p:pic>
        <p:sp>
          <p:nvSpPr>
            <p:cNvPr id="4" name="Oval 3"/>
            <p:cNvSpPr/>
            <p:nvPr/>
          </p:nvSpPr>
          <p:spPr>
            <a:xfrm>
              <a:off x="2667000" y="5181600"/>
              <a:ext cx="838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152400" y="2237321"/>
            <a:ext cx="457200" cy="369332"/>
          </a:xfrm>
          <a:prstGeom prst="rect">
            <a:avLst/>
          </a:prstGeom>
          <a:noFill/>
        </p:spPr>
        <p:txBody>
          <a:bodyPr wrap="square" rtlCol="0">
            <a:spAutoFit/>
          </a:bodyPr>
          <a:lstStyle/>
          <a:p>
            <a:r>
              <a:rPr lang="en-US" dirty="0" smtClean="0"/>
              <a:t>1.</a:t>
            </a:r>
            <a:endParaRPr lang="en-US" dirty="0"/>
          </a:p>
        </p:txBody>
      </p:sp>
      <p:sp>
        <p:nvSpPr>
          <p:cNvPr id="16" name="TextBox 15"/>
          <p:cNvSpPr txBox="1"/>
          <p:nvPr/>
        </p:nvSpPr>
        <p:spPr>
          <a:xfrm>
            <a:off x="2057400" y="4079481"/>
            <a:ext cx="457200" cy="369332"/>
          </a:xfrm>
          <a:prstGeom prst="rect">
            <a:avLst/>
          </a:prstGeom>
          <a:noFill/>
        </p:spPr>
        <p:txBody>
          <a:bodyPr wrap="square" rtlCol="0">
            <a:spAutoFit/>
          </a:bodyPr>
          <a:lstStyle/>
          <a:p>
            <a:r>
              <a:rPr lang="en-US" dirty="0"/>
              <a:t>2</a:t>
            </a:r>
            <a:r>
              <a:rPr lang="en-US" dirty="0" smtClean="0"/>
              <a:t>.</a:t>
            </a:r>
            <a:endParaRPr lang="en-US" dirty="0"/>
          </a:p>
        </p:txBody>
      </p:sp>
    </p:spTree>
    <p:extLst>
      <p:ext uri="{BB962C8B-B14F-4D97-AF65-F5344CB8AC3E}">
        <p14:creationId xmlns:p14="http://schemas.microsoft.com/office/powerpoint/2010/main" val="2266372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85800" y="2590800"/>
            <a:ext cx="3352800" cy="2411717"/>
            <a:chOff x="5068455" y="1953233"/>
            <a:chExt cx="3113148" cy="2133083"/>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7695" t="38998" r="27569" b="31251"/>
            <a:stretch/>
          </p:blipFill>
          <p:spPr bwMode="auto">
            <a:xfrm>
              <a:off x="5068455" y="1953233"/>
              <a:ext cx="3113148" cy="2133083"/>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7162800" y="2286000"/>
              <a:ext cx="381000" cy="228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4595430" y="2610841"/>
            <a:ext cx="3505200" cy="2411717"/>
            <a:chOff x="2895600" y="4267197"/>
            <a:chExt cx="3505200" cy="2411717"/>
          </a:xfrm>
        </p:grpSpPr>
        <p:pic>
          <p:nvPicPr>
            <p:cNvPr id="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576" t="38515" r="27456" b="30742"/>
            <a:stretch/>
          </p:blipFill>
          <p:spPr bwMode="auto">
            <a:xfrm>
              <a:off x="2895600" y="4267197"/>
              <a:ext cx="3429000" cy="2411717"/>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Left Arrow 9"/>
            <p:cNvSpPr/>
            <p:nvPr/>
          </p:nvSpPr>
          <p:spPr>
            <a:xfrm>
              <a:off x="5638800" y="5257800"/>
              <a:ext cx="762000" cy="26720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505200" y="4876800"/>
              <a:ext cx="2286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205170" y="2581835"/>
            <a:ext cx="404430" cy="369332"/>
          </a:xfrm>
          <a:prstGeom prst="rect">
            <a:avLst/>
          </a:prstGeom>
          <a:noFill/>
        </p:spPr>
        <p:txBody>
          <a:bodyPr wrap="square" rtlCol="0">
            <a:spAutoFit/>
          </a:bodyPr>
          <a:lstStyle/>
          <a:p>
            <a:r>
              <a:rPr lang="en-US" dirty="0" smtClean="0"/>
              <a:t>3.</a:t>
            </a:r>
            <a:endParaRPr lang="en-US" dirty="0"/>
          </a:p>
        </p:txBody>
      </p:sp>
      <p:sp>
        <p:nvSpPr>
          <p:cNvPr id="13" name="TextBox 12"/>
          <p:cNvSpPr txBox="1"/>
          <p:nvPr/>
        </p:nvSpPr>
        <p:spPr>
          <a:xfrm>
            <a:off x="4173071" y="2610841"/>
            <a:ext cx="390983" cy="369332"/>
          </a:xfrm>
          <a:prstGeom prst="rect">
            <a:avLst/>
          </a:prstGeom>
          <a:noFill/>
        </p:spPr>
        <p:txBody>
          <a:bodyPr wrap="square" rtlCol="0">
            <a:spAutoFit/>
          </a:bodyPr>
          <a:lstStyle/>
          <a:p>
            <a:r>
              <a:rPr lang="en-US" dirty="0"/>
              <a:t>4</a:t>
            </a:r>
            <a:r>
              <a:rPr lang="en-US" dirty="0" smtClean="0"/>
              <a:t>.</a:t>
            </a:r>
            <a:endParaRPr lang="en-US" dirty="0"/>
          </a:p>
        </p:txBody>
      </p:sp>
      <p:sp>
        <p:nvSpPr>
          <p:cNvPr id="14" name="Text Placeholder 1"/>
          <p:cNvSpPr>
            <a:spLocks noGrp="1"/>
          </p:cNvSpPr>
          <p:nvPr>
            <p:ph type="body" sz="half" idx="2"/>
          </p:nvPr>
        </p:nvSpPr>
        <p:spPr>
          <a:xfrm>
            <a:off x="1930162" y="1191976"/>
            <a:ext cx="4876800" cy="807138"/>
          </a:xfrm>
        </p:spPr>
        <p:txBody>
          <a:bodyPr>
            <a:noAutofit/>
          </a:bodyPr>
          <a:lstStyle/>
          <a:p>
            <a:pPr algn="l"/>
            <a:r>
              <a:rPr lang="en-US" sz="1800" dirty="0" smtClean="0"/>
              <a:t>3. Select a reason from the drop down list. </a:t>
            </a:r>
          </a:p>
          <a:p>
            <a:pPr algn="l"/>
            <a:r>
              <a:rPr lang="en-US" sz="1800" dirty="0" smtClean="0"/>
              <a:t>4. Click on the “Place on Swap </a:t>
            </a:r>
            <a:r>
              <a:rPr lang="en-US" sz="1800" dirty="0"/>
              <a:t>B</a:t>
            </a:r>
            <a:r>
              <a:rPr lang="en-US" sz="1800" dirty="0" smtClean="0"/>
              <a:t>oard” button.</a:t>
            </a:r>
          </a:p>
        </p:txBody>
      </p:sp>
    </p:spTree>
    <p:extLst>
      <p:ext uri="{BB962C8B-B14F-4D97-AF65-F5344CB8AC3E}">
        <p14:creationId xmlns:p14="http://schemas.microsoft.com/office/powerpoint/2010/main" val="4223701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Autofit/>
          </a:bodyPr>
          <a:lstStyle/>
          <a:p>
            <a:r>
              <a:rPr lang="en-US" sz="4000" b="1" u="sng" dirty="0" smtClean="0"/>
              <a:t>Once You’ve Put it on the Swap Board</a:t>
            </a:r>
            <a:endParaRPr lang="en-US" sz="4000" b="1" u="sng" dirty="0"/>
          </a:p>
        </p:txBody>
      </p:sp>
      <p:sp>
        <p:nvSpPr>
          <p:cNvPr id="6" name="Content Placeholder 5"/>
          <p:cNvSpPr>
            <a:spLocks noGrp="1"/>
          </p:cNvSpPr>
          <p:nvPr>
            <p:ph idx="1"/>
          </p:nvPr>
        </p:nvSpPr>
        <p:spPr>
          <a:xfrm>
            <a:off x="419100" y="1371600"/>
            <a:ext cx="7924800" cy="5181600"/>
          </a:xfrm>
        </p:spPr>
        <p:txBody>
          <a:bodyPr>
            <a:normAutofit fontScale="92500" lnSpcReduction="20000"/>
          </a:bodyPr>
          <a:lstStyle/>
          <a:p>
            <a:r>
              <a:rPr lang="en-US" dirty="0" smtClean="0"/>
              <a:t>A </a:t>
            </a:r>
            <a:r>
              <a:rPr lang="en-US" b="1" dirty="0" smtClean="0">
                <a:solidFill>
                  <a:srgbClr val="FF0000"/>
                </a:solidFill>
              </a:rPr>
              <a:t>red box </a:t>
            </a:r>
            <a:r>
              <a:rPr lang="en-US" dirty="0" smtClean="0"/>
              <a:t>will show up around that shift on your schedule </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a:p>
          <a:p>
            <a:r>
              <a:rPr lang="en-US" b="1" dirty="0" smtClean="0"/>
              <a:t>Once </a:t>
            </a:r>
            <a:r>
              <a:rPr lang="en-US" b="1" dirty="0" smtClean="0">
                <a:solidFill>
                  <a:srgbClr val="FF0000"/>
                </a:solidFill>
              </a:rPr>
              <a:t>someone picks up your shift, it will disappear completely</a:t>
            </a:r>
            <a:r>
              <a:rPr lang="en-US" b="1" dirty="0" smtClean="0"/>
              <a:t> from your schedule</a:t>
            </a:r>
          </a:p>
          <a:p>
            <a:r>
              <a:rPr lang="en-US" b="1" dirty="0" smtClean="0"/>
              <a:t>If the shift </a:t>
            </a:r>
            <a:r>
              <a:rPr lang="en-US" b="1" dirty="0" smtClean="0">
                <a:solidFill>
                  <a:srgbClr val="FF0000"/>
                </a:solidFill>
              </a:rPr>
              <a:t>still appears on your schedule, you must work it, </a:t>
            </a:r>
            <a:r>
              <a:rPr lang="en-US" b="1" dirty="0" smtClean="0"/>
              <a:t>even if your shift has the red box surrounding it</a:t>
            </a:r>
            <a:endParaRPr lang="en-US" b="1"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947" r="41501" b="13420"/>
          <a:stretch/>
        </p:blipFill>
        <p:spPr bwMode="auto">
          <a:xfrm>
            <a:off x="2362200" y="1739153"/>
            <a:ext cx="3429000" cy="3155062"/>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own Arrow 2"/>
          <p:cNvSpPr/>
          <p:nvPr/>
        </p:nvSpPr>
        <p:spPr>
          <a:xfrm>
            <a:off x="4315968" y="2840927"/>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39249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04900" y="5257800"/>
            <a:ext cx="5943600" cy="685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sz="4000" b="1" u="sng" dirty="0" smtClean="0"/>
              <a:t>How to pick up a shift</a:t>
            </a:r>
            <a:endParaRPr sz="4000" b="1" u="sng" dirty="0"/>
          </a:p>
        </p:txBody>
      </p:sp>
      <p:pic>
        <p:nvPicPr>
          <p:cNvPr id="80899" name="Picture 2" descr="C:\Users\!czenmgr3\AppData\Local\Microsoft\Windows\Temporary Internet Files\Content.IE5\SDC8KN8G\MP900437194[1].jpg"/>
          <p:cNvPicPr>
            <a:picLocks noChangeAspect="1" noChangeArrowheads="1"/>
          </p:cNvPicPr>
          <p:nvPr/>
        </p:nvPicPr>
        <p:blipFill>
          <a:blip r:embed="rId2" cstate="print"/>
          <a:srcRect/>
          <a:stretch>
            <a:fillRect/>
          </a:stretch>
        </p:blipFill>
        <p:spPr bwMode="auto">
          <a:xfrm>
            <a:off x="1295400" y="945447"/>
            <a:ext cx="5562600" cy="3713163"/>
          </a:xfrm>
          <a:prstGeom prst="rect">
            <a:avLst/>
          </a:prstGeom>
          <a:noFill/>
          <a:ln w="9525">
            <a:noFill/>
            <a:miter lim="800000"/>
            <a:headEnd/>
            <a:tailEnd/>
          </a:ln>
        </p:spPr>
      </p:pic>
      <p:sp>
        <p:nvSpPr>
          <p:cNvPr id="6" name="Rectangle 5"/>
          <p:cNvSpPr/>
          <p:nvPr/>
        </p:nvSpPr>
        <p:spPr>
          <a:xfrm>
            <a:off x="4081955" y="3048000"/>
            <a:ext cx="1562100" cy="10668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4000" b="1" dirty="0"/>
              <a:t>Shift</a:t>
            </a:r>
          </a:p>
        </p:txBody>
      </p:sp>
    </p:spTree>
    <p:extLst>
      <p:ext uri="{BB962C8B-B14F-4D97-AF65-F5344CB8AC3E}">
        <p14:creationId xmlns:p14="http://schemas.microsoft.com/office/powerpoint/2010/main" val="12500580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2"/>
          <p:cNvSpPr>
            <a:spLocks noGrp="1"/>
          </p:cNvSpPr>
          <p:nvPr>
            <p:ph type="title"/>
          </p:nvPr>
        </p:nvSpPr>
        <p:spPr>
          <a:xfrm>
            <a:off x="228600" y="76200"/>
            <a:ext cx="8039100" cy="1238250"/>
          </a:xfrm>
        </p:spPr>
        <p:txBody>
          <a:bodyPr>
            <a:noAutofit/>
          </a:bodyPr>
          <a:lstStyle/>
          <a:p>
            <a:pPr algn="ctr"/>
            <a:r>
              <a:rPr lang="en-US" sz="4000" u="sng" dirty="0" smtClean="0"/>
              <a:t>Picking up a Shift from the</a:t>
            </a:r>
            <a:br>
              <a:rPr lang="en-US" sz="4000" u="sng" dirty="0" smtClean="0"/>
            </a:br>
            <a:r>
              <a:rPr lang="en-US" sz="4000" u="sng" dirty="0" smtClean="0"/>
              <a:t> </a:t>
            </a:r>
            <a:r>
              <a:rPr lang="en-US" sz="4000" u="sng" dirty="0"/>
              <a:t>S</a:t>
            </a:r>
            <a:r>
              <a:rPr lang="en-US" sz="4000" u="sng" dirty="0" smtClean="0"/>
              <a:t>wap </a:t>
            </a:r>
            <a:r>
              <a:rPr lang="en-US" sz="4000" u="sng" dirty="0"/>
              <a:t>B</a:t>
            </a:r>
            <a:r>
              <a:rPr lang="en-US" sz="4000" u="sng" dirty="0" smtClean="0"/>
              <a:t>oard </a:t>
            </a:r>
          </a:p>
        </p:txBody>
      </p:sp>
      <p:sp>
        <p:nvSpPr>
          <p:cNvPr id="84995" name="Text Placeholder 1"/>
          <p:cNvSpPr>
            <a:spLocks noGrp="1"/>
          </p:cNvSpPr>
          <p:nvPr>
            <p:ph type="body" sz="half" idx="2"/>
          </p:nvPr>
        </p:nvSpPr>
        <p:spPr>
          <a:xfrm>
            <a:off x="381000" y="1371600"/>
            <a:ext cx="8153400" cy="762000"/>
          </a:xfrm>
        </p:spPr>
        <p:txBody>
          <a:bodyPr>
            <a:normAutofit/>
          </a:bodyPr>
          <a:lstStyle/>
          <a:p>
            <a:pPr algn="ctr"/>
            <a:r>
              <a:rPr lang="en-US" sz="1800" dirty="0" smtClean="0"/>
              <a:t>All of the available shifts for you to pick up are listed under </a:t>
            </a:r>
            <a:r>
              <a:rPr lang="en-US" sz="1800" b="1" dirty="0" smtClean="0"/>
              <a:t>“Available Shifts”. </a:t>
            </a:r>
          </a:p>
          <a:p>
            <a:pPr algn="ctr"/>
            <a:r>
              <a:rPr lang="en-US" sz="1800" dirty="0" smtClean="0"/>
              <a:t>To pick up a shift click on the </a:t>
            </a:r>
            <a:r>
              <a:rPr lang="en-US" sz="1800" b="1" dirty="0" smtClean="0">
                <a:solidFill>
                  <a:srgbClr val="FF0000"/>
                </a:solidFill>
              </a:rPr>
              <a:t>“Check” </a:t>
            </a:r>
            <a:r>
              <a:rPr lang="en-US" sz="1800" dirty="0" smtClean="0"/>
              <a:t>link.</a:t>
            </a:r>
          </a:p>
        </p:txBody>
      </p:sp>
      <p:grpSp>
        <p:nvGrpSpPr>
          <p:cNvPr id="2" name="Group 1"/>
          <p:cNvGrpSpPr/>
          <p:nvPr/>
        </p:nvGrpSpPr>
        <p:grpSpPr>
          <a:xfrm>
            <a:off x="623133" y="2286000"/>
            <a:ext cx="7111167" cy="3886200"/>
            <a:chOff x="623133" y="2286000"/>
            <a:chExt cx="7111167" cy="388620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559" r="3702" b="25658"/>
            <a:stretch/>
          </p:blipFill>
          <p:spPr bwMode="auto">
            <a:xfrm>
              <a:off x="623133" y="2286000"/>
              <a:ext cx="7111167" cy="3886200"/>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6983506" y="4290732"/>
              <a:ext cx="533400" cy="2667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13455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0" y="762000"/>
            <a:ext cx="8229600" cy="1143000"/>
          </a:xfrm>
        </p:spPr>
        <p:txBody>
          <a:bodyPr/>
          <a:lstStyle/>
          <a:p>
            <a:pPr algn="ctr"/>
            <a:r>
              <a:rPr lang="en-US" b="1" u="sng" dirty="0" smtClean="0"/>
              <a:t>What is </a:t>
            </a:r>
            <a:r>
              <a:rPr lang="en-US" b="1" u="sng" dirty="0" err="1" smtClean="0"/>
              <a:t>ScheduleSource</a:t>
            </a:r>
            <a:r>
              <a:rPr lang="en-US" b="1" u="sng" dirty="0" smtClean="0"/>
              <a:t>?</a:t>
            </a:r>
          </a:p>
        </p:txBody>
      </p:sp>
      <p:sp>
        <p:nvSpPr>
          <p:cNvPr id="3" name="Content Placeholder 2"/>
          <p:cNvSpPr>
            <a:spLocks noGrp="1"/>
          </p:cNvSpPr>
          <p:nvPr>
            <p:ph sz="half" idx="1"/>
          </p:nvPr>
        </p:nvSpPr>
        <p:spPr>
          <a:xfrm>
            <a:off x="533400" y="2286000"/>
            <a:ext cx="3749040" cy="3810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a:buFont typeface="Wingdings 2" pitchFamily="18" charset="2"/>
              <a:buNone/>
              <a:defRPr/>
            </a:pPr>
            <a:r>
              <a:rPr lang="en-US" dirty="0" smtClean="0"/>
              <a:t>ScheduleSource is an online scheduling system that ISU Dining and ISU </a:t>
            </a:r>
            <a:r>
              <a:rPr lang="en-US" dirty="0" smtClean="0"/>
              <a:t>Catering uses.</a:t>
            </a:r>
            <a:endParaRPr lang="en-US" dirty="0" smtClean="0"/>
          </a:p>
          <a:p>
            <a:pPr marL="0" indent="0">
              <a:buFont typeface="Wingdings 2" pitchFamily="18" charset="2"/>
              <a:buNone/>
              <a:defRPr/>
            </a:pPr>
            <a:endParaRPr lang="en-US" dirty="0" smtClean="0"/>
          </a:p>
          <a:p>
            <a:pPr marL="0" indent="0">
              <a:buFont typeface="Wingdings 2" pitchFamily="18" charset="2"/>
              <a:buNone/>
              <a:defRPr/>
            </a:pPr>
            <a:r>
              <a:rPr lang="en-US" dirty="0" smtClean="0"/>
              <a:t>Student schedules are  more accessible than ever. </a:t>
            </a:r>
          </a:p>
          <a:p>
            <a:pPr marL="0" indent="0">
              <a:buFont typeface="Wingdings 2" pitchFamily="18" charset="2"/>
              <a:buNone/>
              <a:defRPr/>
            </a:pPr>
            <a:endParaRPr lang="en-US" dirty="0" smtClean="0"/>
          </a:p>
          <a:p>
            <a:pPr marL="0" indent="0">
              <a:buFont typeface="Wingdings 2" pitchFamily="18" charset="2"/>
              <a:buNone/>
              <a:defRPr/>
            </a:pPr>
            <a:endParaRPr lang="en-US" strike="sngStrike" dirty="0"/>
          </a:p>
        </p:txBody>
      </p:sp>
      <p:pic>
        <p:nvPicPr>
          <p:cNvPr id="60420" name="Content Placeholder 4"/>
          <p:cNvPicPr>
            <a:picLocks noGrp="1" noChangeAspect="1"/>
          </p:cNvPicPr>
          <p:nvPr>
            <p:ph sz="half" idx="2"/>
          </p:nvPr>
        </p:nvPicPr>
        <p:blipFill>
          <a:blip r:embed="rId3" cstate="print"/>
          <a:srcRect/>
          <a:stretch>
            <a:fillRect/>
          </a:stretch>
        </p:blipFill>
        <p:spPr>
          <a:xfrm>
            <a:off x="4419600" y="3276600"/>
            <a:ext cx="3660775" cy="1320800"/>
          </a:xfrm>
          <a:ln>
            <a:solidFill>
              <a:schemeClr val="accent1"/>
            </a:solidFill>
          </a:ln>
        </p:spPr>
      </p:pic>
    </p:spTree>
    <p:extLst>
      <p:ext uri="{BB962C8B-B14F-4D97-AF65-F5344CB8AC3E}">
        <p14:creationId xmlns:p14="http://schemas.microsoft.com/office/powerpoint/2010/main" val="39752990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Text Placeholder 1"/>
          <p:cNvSpPr>
            <a:spLocks noGrp="1"/>
          </p:cNvSpPr>
          <p:nvPr>
            <p:ph type="body" sz="half" idx="2"/>
          </p:nvPr>
        </p:nvSpPr>
        <p:spPr>
          <a:xfrm>
            <a:off x="-31376" y="381000"/>
            <a:ext cx="8610600" cy="762000"/>
          </a:xfrm>
        </p:spPr>
        <p:txBody>
          <a:bodyPr>
            <a:normAutofit/>
          </a:bodyPr>
          <a:lstStyle/>
          <a:p>
            <a:pPr algn="ctr"/>
            <a:r>
              <a:rPr lang="en-US" sz="1800" dirty="0" smtClean="0"/>
              <a:t>When you click on “check”, a box will appear on your screen. </a:t>
            </a:r>
          </a:p>
          <a:p>
            <a:pPr algn="ctr"/>
            <a:r>
              <a:rPr lang="en-US" sz="1800" dirty="0" smtClean="0"/>
              <a:t>If you do not have any conflicts you will be able to select the </a:t>
            </a:r>
            <a:r>
              <a:rPr lang="en-US" sz="1800" b="1" dirty="0" smtClean="0"/>
              <a:t>“Claim </a:t>
            </a:r>
            <a:r>
              <a:rPr lang="en-US" sz="1800" b="1" dirty="0"/>
              <a:t>S</a:t>
            </a:r>
            <a:r>
              <a:rPr lang="en-US" sz="1800" b="1" dirty="0" smtClean="0"/>
              <a:t>hift </a:t>
            </a:r>
            <a:r>
              <a:rPr lang="en-US" sz="1800" b="1" dirty="0"/>
              <a:t>N</a:t>
            </a:r>
            <a:r>
              <a:rPr lang="en-US" sz="1800" b="1" dirty="0" smtClean="0"/>
              <a:t>ow” </a:t>
            </a:r>
            <a:r>
              <a:rPr lang="en-US" sz="1800" dirty="0" smtClean="0"/>
              <a:t>button. </a:t>
            </a:r>
          </a:p>
        </p:txBody>
      </p:sp>
      <p:grpSp>
        <p:nvGrpSpPr>
          <p:cNvPr id="3" name="Group 2"/>
          <p:cNvGrpSpPr/>
          <p:nvPr/>
        </p:nvGrpSpPr>
        <p:grpSpPr>
          <a:xfrm>
            <a:off x="685800" y="1535136"/>
            <a:ext cx="6858000" cy="4119419"/>
            <a:chOff x="1066800" y="1620692"/>
            <a:chExt cx="6858000" cy="4119419"/>
          </a:xfrm>
        </p:grpSpPr>
        <p:pic>
          <p:nvPicPr>
            <p:cNvPr id="86020" name="Picture 5"/>
            <p:cNvPicPr>
              <a:picLocks noChangeAspect="1" noChangeArrowheads="1"/>
            </p:cNvPicPr>
            <p:nvPr/>
          </p:nvPicPr>
          <p:blipFill rotWithShape="1">
            <a:blip r:embed="rId2" cstate="print"/>
            <a:srcRect t="13590" r="4469" b="14682"/>
            <a:stretch/>
          </p:blipFill>
          <p:spPr bwMode="auto">
            <a:xfrm>
              <a:off x="1066800" y="1620692"/>
              <a:ext cx="6858000" cy="4119419"/>
            </a:xfrm>
            <a:prstGeom prst="rect">
              <a:avLst/>
            </a:prstGeom>
            <a:noFill/>
            <a:ln w="9525">
              <a:solidFill>
                <a:schemeClr val="accent1"/>
              </a:solidFill>
              <a:miter lim="800000"/>
              <a:headEnd/>
              <a:tailEnd/>
            </a:ln>
            <a:effectLst/>
          </p:spPr>
        </p:pic>
        <p:sp>
          <p:nvSpPr>
            <p:cNvPr id="2" name="Right Arrow 1"/>
            <p:cNvSpPr/>
            <p:nvPr/>
          </p:nvSpPr>
          <p:spPr>
            <a:xfrm>
              <a:off x="3168396" y="3581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762000" y="5867400"/>
            <a:ext cx="6629400" cy="646331"/>
          </a:xfrm>
          <a:prstGeom prst="rect">
            <a:avLst/>
          </a:prstGeom>
          <a:noFill/>
        </p:spPr>
        <p:txBody>
          <a:bodyPr wrap="square" rtlCol="0">
            <a:spAutoFit/>
          </a:bodyPr>
          <a:lstStyle/>
          <a:p>
            <a:pPr algn="ctr"/>
            <a:r>
              <a:rPr lang="en-US" dirty="0" smtClean="0"/>
              <a:t>ISU policy is that you may only work 20 hours, Sunday – Saturday, while classes are in session during Fall and Spring semesters.</a:t>
            </a:r>
            <a:endParaRPr lang="en-US" dirty="0"/>
          </a:p>
        </p:txBody>
      </p:sp>
    </p:spTree>
    <p:extLst>
      <p:ext uri="{BB962C8B-B14F-4D97-AF65-F5344CB8AC3E}">
        <p14:creationId xmlns:p14="http://schemas.microsoft.com/office/powerpoint/2010/main" val="32544358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Text Placeholder 1"/>
          <p:cNvSpPr>
            <a:spLocks noGrp="1"/>
          </p:cNvSpPr>
          <p:nvPr>
            <p:ph type="body" sz="half" idx="2"/>
          </p:nvPr>
        </p:nvSpPr>
        <p:spPr>
          <a:xfrm>
            <a:off x="0" y="685800"/>
            <a:ext cx="8458200" cy="1066800"/>
          </a:xfrm>
        </p:spPr>
        <p:txBody>
          <a:bodyPr>
            <a:normAutofit/>
          </a:bodyPr>
          <a:lstStyle/>
          <a:p>
            <a:r>
              <a:rPr lang="en-US" sz="1800" dirty="0" smtClean="0"/>
              <a:t>Once you have claimed the shift, the box will refresh and it will say </a:t>
            </a:r>
            <a:r>
              <a:rPr lang="en-US" sz="1800" b="1" dirty="0" smtClean="0"/>
              <a:t>“Swap Succeeded” </a:t>
            </a:r>
            <a:r>
              <a:rPr lang="en-US" sz="1800" dirty="0" smtClean="0"/>
              <a:t>. </a:t>
            </a:r>
            <a:r>
              <a:rPr lang="en-US" sz="1800" dirty="0"/>
              <a:t>The shift </a:t>
            </a:r>
            <a:r>
              <a:rPr lang="en-US" sz="1800" b="1" dirty="0" smtClean="0"/>
              <a:t>is now </a:t>
            </a:r>
            <a:r>
              <a:rPr lang="en-US" sz="1800" b="1" dirty="0"/>
              <a:t>your </a:t>
            </a:r>
            <a:r>
              <a:rPr lang="en-US" sz="1800" b="1" dirty="0" smtClean="0"/>
              <a:t>responsibility</a:t>
            </a:r>
            <a:r>
              <a:rPr lang="en-US" sz="1800" dirty="0" smtClean="0"/>
              <a:t>.</a:t>
            </a:r>
          </a:p>
          <a:p>
            <a:r>
              <a:rPr lang="en-US" sz="1800" dirty="0" smtClean="0"/>
              <a:t>To see your shift, you will need to click on the “</a:t>
            </a:r>
            <a:r>
              <a:rPr lang="en-US" sz="1800" b="1" dirty="0" smtClean="0"/>
              <a:t>Close and Refresh </a:t>
            </a:r>
            <a:r>
              <a:rPr lang="en-US" sz="1800" b="1" dirty="0"/>
              <a:t>L</a:t>
            </a:r>
            <a:r>
              <a:rPr lang="en-US" sz="1800" b="1" dirty="0" smtClean="0"/>
              <a:t>ist</a:t>
            </a:r>
            <a:r>
              <a:rPr lang="en-US" sz="1800" dirty="0" smtClean="0"/>
              <a:t>” button.  </a:t>
            </a:r>
          </a:p>
        </p:txBody>
      </p:sp>
      <p:grpSp>
        <p:nvGrpSpPr>
          <p:cNvPr id="2" name="Group 1"/>
          <p:cNvGrpSpPr/>
          <p:nvPr/>
        </p:nvGrpSpPr>
        <p:grpSpPr>
          <a:xfrm>
            <a:off x="838200" y="2057400"/>
            <a:ext cx="6705600" cy="4115150"/>
            <a:chOff x="838200" y="2057400"/>
            <a:chExt cx="6705600" cy="4115150"/>
          </a:xfrm>
        </p:grpSpPr>
        <p:pic>
          <p:nvPicPr>
            <p:cNvPr id="87044" name="Picture 5"/>
            <p:cNvPicPr>
              <a:picLocks noChangeAspect="1" noChangeArrowheads="1"/>
            </p:cNvPicPr>
            <p:nvPr/>
          </p:nvPicPr>
          <p:blipFill rotWithShape="1">
            <a:blip r:embed="rId2" cstate="print"/>
            <a:srcRect t="13470" r="3241" b="20295"/>
            <a:stretch/>
          </p:blipFill>
          <p:spPr bwMode="auto">
            <a:xfrm>
              <a:off x="838200" y="2057400"/>
              <a:ext cx="6705600" cy="4115150"/>
            </a:xfrm>
            <a:prstGeom prst="rect">
              <a:avLst/>
            </a:prstGeom>
            <a:noFill/>
            <a:ln w="9525">
              <a:solidFill>
                <a:schemeClr val="accent1"/>
              </a:solidFill>
              <a:miter lim="800000"/>
              <a:headEnd/>
              <a:tailEnd/>
            </a:ln>
            <a:effectLst/>
          </p:spPr>
        </p:pic>
        <p:sp>
          <p:nvSpPr>
            <p:cNvPr id="4" name="Rectangle 3"/>
            <p:cNvSpPr/>
            <p:nvPr/>
          </p:nvSpPr>
          <p:spPr>
            <a:xfrm>
              <a:off x="3886200" y="4619065"/>
              <a:ext cx="12954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849038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114800"/>
            <a:ext cx="7620000" cy="1905000"/>
          </a:xfrm>
        </p:spPr>
        <p:txBody>
          <a:bodyPr/>
          <a:lstStyle/>
          <a:p>
            <a:pPr marL="114300" indent="0" algn="ctr">
              <a:buNone/>
            </a:pPr>
            <a:r>
              <a:rPr lang="en-US" sz="3200" dirty="0" smtClean="0">
                <a:solidFill>
                  <a:schemeClr val="tx2"/>
                </a:solidFill>
              </a:rPr>
              <a:t>Please contact the DSSO at 515-294-4864 or email at dssostaff@iastate.edu</a:t>
            </a:r>
          </a:p>
          <a:p>
            <a:endParaRPr lang="en-US" dirty="0"/>
          </a:p>
        </p:txBody>
      </p:sp>
      <p:pic>
        <p:nvPicPr>
          <p:cNvPr id="1029" name="Picture 5" descr="C:\Users\!dssc2\AppData\Local\Microsoft\Windows\Temporary Internet Files\Content.IE5\NUXQKC1B\MC900440442[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3611" y="1219200"/>
            <a:ext cx="4208745" cy="2667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rot="20650265">
            <a:off x="1489802" y="1690852"/>
            <a:ext cx="2430637" cy="645877"/>
          </a:xfrm>
        </p:spPr>
        <p:txBody>
          <a:bodyPr/>
          <a:lstStyle/>
          <a:p>
            <a:pPr algn="ctr"/>
            <a:r>
              <a:rPr lang="en-US" sz="2400" b="1" u="sng" dirty="0" smtClean="0">
                <a:solidFill>
                  <a:schemeClr val="tx1"/>
                </a:solidFill>
              </a:rPr>
              <a:t>QUESTIONS??</a:t>
            </a:r>
            <a:endParaRPr lang="en-US" sz="2400" b="1" u="sng" dirty="0">
              <a:solidFill>
                <a:schemeClr val="tx1"/>
              </a:solidFill>
            </a:endParaRPr>
          </a:p>
        </p:txBody>
      </p:sp>
    </p:spTree>
    <p:extLst>
      <p:ext uri="{BB962C8B-B14F-4D97-AF65-F5344CB8AC3E}">
        <p14:creationId xmlns:p14="http://schemas.microsoft.com/office/powerpoint/2010/main" val="2158872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0" y="762000"/>
            <a:ext cx="8229600" cy="819150"/>
          </a:xfrm>
        </p:spPr>
        <p:txBody>
          <a:bodyPr/>
          <a:lstStyle/>
          <a:p>
            <a:pPr algn="ctr"/>
            <a:r>
              <a:rPr lang="en-US" sz="4000" b="1" u="sng" dirty="0" smtClean="0"/>
              <a:t>How to Log In</a:t>
            </a:r>
          </a:p>
        </p:txBody>
      </p:sp>
      <p:sp>
        <p:nvSpPr>
          <p:cNvPr id="61443" name="Content Placeholder 2"/>
          <p:cNvSpPr>
            <a:spLocks noGrp="1"/>
          </p:cNvSpPr>
          <p:nvPr>
            <p:ph sz="half" idx="1"/>
          </p:nvPr>
        </p:nvSpPr>
        <p:spPr>
          <a:xfrm>
            <a:off x="457200" y="1524000"/>
            <a:ext cx="7543800" cy="838200"/>
          </a:xfrm>
        </p:spPr>
        <p:txBody>
          <a:bodyPr>
            <a:normAutofit/>
          </a:bodyPr>
          <a:lstStyle/>
          <a:p>
            <a:pPr marL="114300" indent="0">
              <a:buFont typeface="Wingdings 2" pitchFamily="18" charset="2"/>
              <a:buNone/>
            </a:pPr>
            <a:r>
              <a:rPr lang="en-US" sz="2000" dirty="0" smtClean="0"/>
              <a:t>Go to: </a:t>
            </a:r>
            <a:r>
              <a:rPr lang="en-US" sz="2000" dirty="0" smtClean="0">
                <a:hlinkClick r:id="rId2"/>
              </a:rPr>
              <a:t>https://www.schedulesource.net/Enterprise/</a:t>
            </a:r>
            <a:endParaRPr lang="en-US" sz="2000" dirty="0" smtClean="0"/>
          </a:p>
          <a:p>
            <a:pPr marL="114300" indent="0">
              <a:buFont typeface="Wingdings 2" pitchFamily="18" charset="2"/>
              <a:buNone/>
            </a:pPr>
            <a:r>
              <a:rPr lang="en-US" sz="2000" dirty="0" smtClean="0"/>
              <a:t>Click on: Employee</a:t>
            </a:r>
          </a:p>
        </p:txBody>
      </p:sp>
      <p:pic>
        <p:nvPicPr>
          <p:cNvPr id="61444" name="Content Placeholder 4"/>
          <p:cNvPicPr>
            <a:picLocks noGrp="1" noChangeAspect="1"/>
          </p:cNvPicPr>
          <p:nvPr>
            <p:ph sz="half" idx="2"/>
          </p:nvPr>
        </p:nvPicPr>
        <p:blipFill>
          <a:blip r:embed="rId3" cstate="print"/>
          <a:srcRect/>
          <a:stretch>
            <a:fillRect/>
          </a:stretch>
        </p:blipFill>
        <p:spPr>
          <a:xfrm>
            <a:off x="1143000" y="2438400"/>
            <a:ext cx="5943600" cy="3086100"/>
          </a:xfrm>
          <a:ln>
            <a:solidFill>
              <a:schemeClr val="accent1"/>
            </a:solidFill>
          </a:ln>
        </p:spPr>
      </p:pic>
      <p:sp>
        <p:nvSpPr>
          <p:cNvPr id="61445" name="TextBox 3"/>
          <p:cNvSpPr txBox="1">
            <a:spLocks noChangeArrowheads="1"/>
          </p:cNvSpPr>
          <p:nvPr/>
        </p:nvSpPr>
        <p:spPr bwMode="auto">
          <a:xfrm>
            <a:off x="381000" y="5715000"/>
            <a:ext cx="7391400" cy="646113"/>
          </a:xfrm>
          <a:prstGeom prst="rect">
            <a:avLst/>
          </a:prstGeom>
          <a:noFill/>
          <a:ln w="9525">
            <a:noFill/>
            <a:miter lim="800000"/>
            <a:headEnd/>
            <a:tailEnd/>
          </a:ln>
        </p:spPr>
        <p:txBody>
          <a:bodyPr>
            <a:spAutoFit/>
          </a:bodyPr>
          <a:lstStyle/>
          <a:p>
            <a:pPr marL="114300" algn="ctr"/>
            <a:r>
              <a:rPr lang="en-US" dirty="0" smtClean="0"/>
              <a:t>Use </a:t>
            </a:r>
            <a:r>
              <a:rPr lang="en-US" dirty="0">
                <a:hlinkClick r:id="rId4"/>
              </a:rPr>
              <a:t>https://www.schedulesource.net/Enterprise/Mobile/</a:t>
            </a:r>
            <a:r>
              <a:rPr lang="en-US" dirty="0"/>
              <a:t> </a:t>
            </a:r>
            <a:endParaRPr lang="en-US" dirty="0" smtClean="0"/>
          </a:p>
          <a:p>
            <a:pPr marL="114300" algn="ctr"/>
            <a:r>
              <a:rPr lang="en-US" dirty="0" smtClean="0"/>
              <a:t>if </a:t>
            </a:r>
            <a:r>
              <a:rPr lang="en-US" dirty="0"/>
              <a:t>on a </a:t>
            </a:r>
            <a:r>
              <a:rPr lang="en-US" dirty="0" smtClean="0"/>
              <a:t>web- </a:t>
            </a:r>
            <a:r>
              <a:rPr lang="en-US" dirty="0"/>
              <a:t>enabled </a:t>
            </a:r>
            <a:r>
              <a:rPr lang="en-US" dirty="0" smtClean="0"/>
              <a:t>device</a:t>
            </a:r>
            <a:endParaRPr lang="en-US" dirty="0"/>
          </a:p>
        </p:txBody>
      </p:sp>
      <p:cxnSp>
        <p:nvCxnSpPr>
          <p:cNvPr id="7" name="Straight Arrow Connector 6"/>
          <p:cNvCxnSpPr/>
          <p:nvPr/>
        </p:nvCxnSpPr>
        <p:spPr>
          <a:xfrm>
            <a:off x="2438400" y="2362200"/>
            <a:ext cx="457200" cy="2057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3220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7199" y="3019148"/>
            <a:ext cx="7239000" cy="1538883"/>
          </a:xfrm>
          <a:prstGeom prst="rect">
            <a:avLst/>
          </a:prstGeom>
        </p:spPr>
        <p:txBody>
          <a:bodyPr wrap="square">
            <a:spAutoFit/>
          </a:bodyPr>
          <a:lstStyle/>
          <a:p>
            <a:pPr marL="342900" indent="-342900" algn="ctr">
              <a:buFontTx/>
              <a:buAutoNum type="arabicPeriod"/>
              <a:defRPr/>
            </a:pPr>
            <a:endParaRPr lang="en-US" sz="2000" b="1" dirty="0" smtClean="0"/>
          </a:p>
          <a:p>
            <a:pPr marL="342900" indent="-342900">
              <a:buFontTx/>
              <a:buAutoNum type="arabicPeriod"/>
              <a:defRPr/>
            </a:pPr>
            <a:r>
              <a:rPr lang="en-US" sz="2000" b="1" dirty="0" smtClean="0"/>
              <a:t>Entering your LOCATION CODE </a:t>
            </a:r>
            <a:endParaRPr lang="en-US" u="sng" dirty="0"/>
          </a:p>
          <a:p>
            <a:pPr algn="ctr">
              <a:defRPr/>
            </a:pPr>
            <a:r>
              <a:rPr lang="en-US" dirty="0"/>
              <a:t>*It is extremely important that you enter the </a:t>
            </a:r>
            <a:r>
              <a:rPr lang="en-US" b="1" u="sng" dirty="0"/>
              <a:t>code</a:t>
            </a:r>
            <a:r>
              <a:rPr lang="en-US" dirty="0"/>
              <a:t> for the facility in which you work or have been hired, </a:t>
            </a:r>
            <a:r>
              <a:rPr lang="en-US" b="1" u="sng" dirty="0"/>
              <a:t>exactly</a:t>
            </a:r>
            <a:r>
              <a:rPr lang="en-US" b="1" dirty="0"/>
              <a:t> </a:t>
            </a:r>
            <a:r>
              <a:rPr lang="en-US" dirty="0"/>
              <a:t>as it appears below </a:t>
            </a:r>
            <a:r>
              <a:rPr lang="en-US" u="sng" dirty="0"/>
              <a:t>(MAKE NOTE OF YOUR LOCATION):</a:t>
            </a:r>
          </a:p>
        </p:txBody>
      </p:sp>
      <p:sp>
        <p:nvSpPr>
          <p:cNvPr id="62468" name="TextBox 8"/>
          <p:cNvSpPr txBox="1">
            <a:spLocks noChangeArrowheads="1"/>
          </p:cNvSpPr>
          <p:nvPr/>
        </p:nvSpPr>
        <p:spPr bwMode="auto">
          <a:xfrm>
            <a:off x="457199" y="4570198"/>
            <a:ext cx="8610600" cy="2031325"/>
          </a:xfrm>
          <a:prstGeom prst="rect">
            <a:avLst/>
          </a:prstGeom>
          <a:noFill/>
          <a:ln w="9525">
            <a:noFill/>
            <a:miter lim="800000"/>
            <a:headEnd/>
            <a:tailEnd/>
          </a:ln>
        </p:spPr>
        <p:txBody>
          <a:bodyPr wrap="square">
            <a:spAutoFit/>
          </a:bodyPr>
          <a:lstStyle/>
          <a:p>
            <a:r>
              <a:rPr lang="en-US" sz="1400" dirty="0" smtClean="0"/>
              <a:t>Bakery			Friley			Roast</a:t>
            </a:r>
          </a:p>
          <a:p>
            <a:r>
              <a:rPr lang="en-US" sz="1400" i="1" dirty="0" smtClean="0"/>
              <a:t>Cafes			Hawthorn			Seasons</a:t>
            </a:r>
          </a:p>
          <a:p>
            <a:r>
              <a:rPr lang="en-US" sz="1400" i="1" dirty="0" err="1" smtClean="0"/>
              <a:t>Clydes</a:t>
            </a:r>
            <a:r>
              <a:rPr lang="en-US" sz="1400" i="1" dirty="0" smtClean="0"/>
              <a:t>			ISU Catering			SSM</a:t>
            </a:r>
          </a:p>
          <a:p>
            <a:r>
              <a:rPr lang="en-US" sz="1400" i="1" dirty="0" smtClean="0"/>
              <a:t>Conversations		KS </a:t>
            </a:r>
            <a:r>
              <a:rPr lang="en-US" sz="1400" i="1" dirty="0" err="1" smtClean="0"/>
              <a:t>Comm</a:t>
            </a:r>
            <a:r>
              <a:rPr lang="en-US" sz="1400" i="1" dirty="0" smtClean="0"/>
              <a:t>			Storms	</a:t>
            </a:r>
          </a:p>
          <a:p>
            <a:r>
              <a:rPr lang="en-US" sz="1400" i="1" dirty="0" smtClean="0"/>
              <a:t>ESM			MU Food Court		UDM</a:t>
            </a:r>
          </a:p>
          <a:p>
            <a:r>
              <a:rPr lang="en-US" sz="1400" i="1" dirty="0" smtClean="0"/>
              <a:t>Food Stores			MU Market			WSM</a:t>
            </a:r>
          </a:p>
          <a:p>
            <a:r>
              <a:rPr lang="en-US" sz="1400" i="1" dirty="0" smtClean="0"/>
              <a:t>Food Truck			Plato</a:t>
            </a:r>
          </a:p>
          <a:p>
            <a:r>
              <a:rPr lang="en-US" sz="1400" i="1" dirty="0" smtClean="0"/>
              <a:t>*Union </a:t>
            </a:r>
            <a:r>
              <a:rPr lang="en-US" sz="1400" i="1" dirty="0" smtClean="0"/>
              <a:t>Drive Marketplace, Memorial Union, East Side Market, South Side Market &amp; West Side Market</a:t>
            </a:r>
          </a:p>
          <a:p>
            <a:pPr algn="ctr"/>
            <a:r>
              <a:rPr lang="en-US" sz="1400" i="1" dirty="0" smtClean="0"/>
              <a:t> are all abbreviated</a:t>
            </a:r>
            <a:endParaRPr lang="en-US" sz="1400" i="1"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044" t="22861" r="28824" b="45825"/>
          <a:stretch/>
        </p:blipFill>
        <p:spPr bwMode="auto">
          <a:xfrm>
            <a:off x="1540388" y="76200"/>
            <a:ext cx="5072623" cy="2898339"/>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7" name="Title 4"/>
          <p:cNvSpPr>
            <a:spLocks noGrp="1"/>
          </p:cNvSpPr>
          <p:nvPr>
            <p:ph type="title"/>
          </p:nvPr>
        </p:nvSpPr>
        <p:spPr>
          <a:xfrm>
            <a:off x="197427" y="3019148"/>
            <a:ext cx="7772400" cy="381000"/>
          </a:xfrm>
        </p:spPr>
        <p:txBody>
          <a:bodyPr>
            <a:noAutofit/>
          </a:bodyPr>
          <a:lstStyle/>
          <a:p>
            <a:pPr algn="ctr"/>
            <a:r>
              <a:rPr lang="en-US" sz="2400" u="sng" dirty="0" smtClean="0"/>
              <a:t>Credentials</a:t>
            </a:r>
          </a:p>
        </p:txBody>
      </p:sp>
    </p:spTree>
    <p:extLst>
      <p:ext uri="{BB962C8B-B14F-4D97-AF65-F5344CB8AC3E}">
        <p14:creationId xmlns:p14="http://schemas.microsoft.com/office/powerpoint/2010/main" val="2140419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4"/>
          <p:cNvSpPr>
            <a:spLocks noGrp="1"/>
          </p:cNvSpPr>
          <p:nvPr>
            <p:ph type="title"/>
          </p:nvPr>
        </p:nvSpPr>
        <p:spPr>
          <a:xfrm>
            <a:off x="304800" y="3429000"/>
            <a:ext cx="7772400" cy="381000"/>
          </a:xfrm>
        </p:spPr>
        <p:txBody>
          <a:bodyPr>
            <a:noAutofit/>
          </a:bodyPr>
          <a:lstStyle/>
          <a:p>
            <a:pPr algn="ctr"/>
            <a:r>
              <a:rPr lang="en-US" sz="2400" u="sng" dirty="0" smtClean="0"/>
              <a:t>Credentials</a:t>
            </a:r>
          </a:p>
        </p:txBody>
      </p:sp>
      <p:pic>
        <p:nvPicPr>
          <p:cNvPr id="63493" name="Picture 6"/>
          <p:cNvPicPr>
            <a:picLocks noChangeAspect="1" noChangeArrowheads="1"/>
          </p:cNvPicPr>
          <p:nvPr/>
        </p:nvPicPr>
        <p:blipFill>
          <a:blip r:embed="rId2" cstate="print"/>
          <a:srcRect/>
          <a:stretch>
            <a:fillRect/>
          </a:stretch>
        </p:blipFill>
        <p:spPr bwMode="auto">
          <a:xfrm>
            <a:off x="7620000" y="6019800"/>
            <a:ext cx="685800" cy="685800"/>
          </a:xfrm>
          <a:prstGeom prst="rect">
            <a:avLst/>
          </a:prstGeom>
          <a:noFill/>
          <a:ln w="9525">
            <a:noFill/>
            <a:miter lim="800000"/>
            <a:headEnd/>
            <a:tailEnd/>
          </a:ln>
        </p:spPr>
      </p:pic>
      <p:sp>
        <p:nvSpPr>
          <p:cNvPr id="7" name="Text Placeholder 5"/>
          <p:cNvSpPr txBox="1">
            <a:spLocks/>
          </p:cNvSpPr>
          <p:nvPr/>
        </p:nvSpPr>
        <p:spPr>
          <a:xfrm>
            <a:off x="152400" y="3953164"/>
            <a:ext cx="8153400" cy="2752436"/>
          </a:xfrm>
          <a:prstGeom prst="rect">
            <a:avLst/>
          </a:prstGeom>
          <a:ln w="127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a:normAutofit fontScale="85000" lnSpcReduction="20000"/>
          </a:bodyPr>
          <a:lstStyle/>
          <a:p>
            <a:pPr marL="0" marR="0" lvl="0" indent="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n-US" sz="2400" b="1" i="0" u="none" strike="noStrike" kern="1200" cap="none" spc="0" normalizeH="0" baseline="0" noProof="0" dirty="0" smtClean="0">
                <a:ln>
                  <a:noFill/>
                </a:ln>
                <a:solidFill>
                  <a:schemeClr val="dk1"/>
                </a:solidFill>
                <a:effectLst/>
                <a:uLnTx/>
                <a:uFillTx/>
                <a:latin typeface="+mn-lt"/>
                <a:ea typeface="+mn-ea"/>
                <a:cs typeface="+mn-cs"/>
              </a:rPr>
              <a:t>2. User: </a:t>
            </a:r>
            <a:r>
              <a:rPr kumimoji="0" lang="en-US" sz="2400" b="0" i="0" u="none" strike="noStrike" kern="1200" cap="none" spc="0" normalizeH="0" baseline="0" noProof="0" dirty="0" smtClean="0">
                <a:ln>
                  <a:noFill/>
                </a:ln>
                <a:solidFill>
                  <a:schemeClr val="dk1"/>
                </a:solidFill>
                <a:effectLst/>
                <a:uLnTx/>
                <a:uFillTx/>
                <a:latin typeface="+mn-lt"/>
                <a:ea typeface="+mn-ea"/>
                <a:cs typeface="+mn-cs"/>
              </a:rPr>
              <a:t>your </a:t>
            </a:r>
            <a:r>
              <a:rPr kumimoji="0" lang="en-US" sz="2400" b="0" i="0" u="none" strike="noStrike" kern="1200" cap="none" spc="0" normalizeH="0" baseline="0" noProof="0" dirty="0" err="1" smtClean="0">
                <a:ln>
                  <a:noFill/>
                </a:ln>
                <a:solidFill>
                  <a:schemeClr val="dk1"/>
                </a:solidFill>
                <a:effectLst/>
                <a:uLnTx/>
                <a:uFillTx/>
                <a:latin typeface="+mn-lt"/>
                <a:ea typeface="+mn-ea"/>
                <a:cs typeface="+mn-cs"/>
              </a:rPr>
              <a:t>NetID</a:t>
            </a:r>
            <a:r>
              <a:rPr kumimoji="0" lang="en-US" sz="2400" b="0" i="0" u="none" strike="noStrike" kern="1200" cap="none" spc="0" normalizeH="0" baseline="0" noProof="0" dirty="0" smtClean="0">
                <a:ln>
                  <a:noFill/>
                </a:ln>
                <a:solidFill>
                  <a:schemeClr val="dk1"/>
                </a:solidFill>
                <a:effectLst/>
                <a:uLnTx/>
                <a:uFillTx/>
                <a:latin typeface="+mn-lt"/>
                <a:ea typeface="+mn-ea"/>
                <a:cs typeface="+mn-cs"/>
              </a:rPr>
              <a:t> </a:t>
            </a:r>
          </a:p>
          <a:p>
            <a:pPr marL="0" marR="0" lvl="0" indent="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lang="en-US" sz="2400" dirty="0"/>
              <a:t>	</a:t>
            </a:r>
            <a:r>
              <a:rPr lang="en-US" sz="2400" dirty="0" smtClean="0"/>
              <a:t>T</a:t>
            </a:r>
            <a:r>
              <a:rPr kumimoji="0" lang="en-US" sz="2400" b="0" i="0" u="none" strike="noStrike" kern="1200" cap="none" spc="0" normalizeH="0" baseline="0" noProof="0" dirty="0" smtClean="0">
                <a:ln>
                  <a:noFill/>
                </a:ln>
                <a:solidFill>
                  <a:schemeClr val="dk1"/>
                </a:solidFill>
                <a:effectLst/>
                <a:uLnTx/>
                <a:uFillTx/>
                <a:latin typeface="+mn-lt"/>
                <a:ea typeface="+mn-ea"/>
                <a:cs typeface="+mn-cs"/>
              </a:rPr>
              <a:t>his is the first part of ISU email address</a:t>
            </a:r>
          </a:p>
          <a:p>
            <a:pPr marL="0" marR="0" lvl="0" indent="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lang="en-US" sz="2400" dirty="0"/>
              <a:t>	</a:t>
            </a:r>
            <a:r>
              <a:rPr lang="en-US" sz="2400" dirty="0" smtClean="0"/>
              <a:t>P</a:t>
            </a:r>
            <a:r>
              <a:rPr kumimoji="0" lang="en-US" sz="2400" b="0" i="0" u="none" strike="noStrike" kern="1200" cap="none" spc="0" normalizeH="0" baseline="0" noProof="0" dirty="0" err="1" smtClean="0">
                <a:ln>
                  <a:noFill/>
                </a:ln>
                <a:solidFill>
                  <a:schemeClr val="dk1"/>
                </a:solidFill>
                <a:effectLst/>
                <a:uLnTx/>
                <a:uFillTx/>
                <a:latin typeface="+mn-lt"/>
                <a:ea typeface="+mn-ea"/>
                <a:cs typeface="+mn-cs"/>
              </a:rPr>
              <a:t>rior</a:t>
            </a:r>
            <a:r>
              <a:rPr kumimoji="0" lang="en-US" sz="2400" b="0" i="0" u="none" strike="noStrike" kern="1200" cap="none" spc="0" normalizeH="0" baseline="0" noProof="0" dirty="0" smtClean="0">
                <a:ln>
                  <a:noFill/>
                </a:ln>
                <a:solidFill>
                  <a:schemeClr val="dk1"/>
                </a:solidFill>
                <a:effectLst/>
                <a:uLnTx/>
                <a:uFillTx/>
                <a:latin typeface="+mn-lt"/>
                <a:ea typeface="+mn-ea"/>
                <a:cs typeface="+mn-cs"/>
              </a:rPr>
              <a:t> to the @ sign</a:t>
            </a:r>
            <a:r>
              <a:rPr kumimoji="0" lang="en-US" sz="2400" b="0" i="0" u="none" strike="noStrike" kern="1200" cap="none" spc="0" normalizeH="0" noProof="0" dirty="0" smtClean="0">
                <a:ln>
                  <a:noFill/>
                </a:ln>
                <a:solidFill>
                  <a:schemeClr val="dk1"/>
                </a:solidFill>
                <a:effectLst/>
                <a:uLnTx/>
                <a:uFillTx/>
                <a:latin typeface="+mn-lt"/>
                <a:ea typeface="+mn-ea"/>
                <a:cs typeface="+mn-cs"/>
              </a:rPr>
              <a:t> </a:t>
            </a:r>
          </a:p>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lang="en-US" sz="2400" noProof="0" dirty="0" smtClean="0"/>
              <a:t>	For example: </a:t>
            </a:r>
            <a:r>
              <a:rPr lang="en-US" sz="2400" b="1" u="sng" noProof="0" dirty="0" smtClean="0"/>
              <a:t>dssc2</a:t>
            </a:r>
            <a:r>
              <a:rPr lang="en-US" sz="2400" noProof="0" dirty="0" smtClean="0"/>
              <a:t>@iastate.edu – “dssc2” would be the User</a:t>
            </a:r>
            <a:r>
              <a:rPr kumimoji="0" lang="en-US" sz="2400" b="1" i="0" u="none" strike="noStrike" kern="1200" cap="none" spc="0" normalizeH="0" baseline="0" noProof="0" dirty="0" smtClean="0">
                <a:ln>
                  <a:noFill/>
                </a:ln>
                <a:solidFill>
                  <a:schemeClr val="dk1"/>
                </a:solidFill>
                <a:effectLst/>
                <a:uLnTx/>
                <a:uFillTx/>
                <a:latin typeface="+mn-lt"/>
                <a:ea typeface="+mn-ea"/>
                <a:cs typeface="+mn-cs"/>
              </a:rPr>
              <a:t>	</a:t>
            </a:r>
          </a:p>
          <a:p>
            <a:pPr marL="0" marR="0" lvl="0" indent="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n-US" sz="2400" b="1" i="0" u="none" strike="noStrike" kern="1200" cap="none" spc="0" normalizeH="0" baseline="0" noProof="0" dirty="0" smtClean="0">
                <a:ln>
                  <a:noFill/>
                </a:ln>
                <a:solidFill>
                  <a:schemeClr val="dk1"/>
                </a:solidFill>
                <a:effectLst/>
                <a:uLnTx/>
                <a:uFillTx/>
                <a:latin typeface="+mn-lt"/>
                <a:ea typeface="+mn-ea"/>
                <a:cs typeface="+mn-cs"/>
              </a:rPr>
              <a:t>3. Password: </a:t>
            </a:r>
            <a:r>
              <a:rPr kumimoji="0" lang="en-US" sz="2400" b="0" i="0" u="none" strike="noStrike" kern="1200" cap="none" spc="0" normalizeH="0" baseline="0" noProof="0" dirty="0" smtClean="0">
                <a:ln>
                  <a:noFill/>
                </a:ln>
                <a:solidFill>
                  <a:schemeClr val="dk1"/>
                </a:solidFill>
                <a:effectLst/>
                <a:uLnTx/>
                <a:uFillTx/>
                <a:latin typeface="+mn-lt"/>
                <a:ea typeface="+mn-ea"/>
                <a:cs typeface="+mn-cs"/>
              </a:rPr>
              <a:t>the password you created</a:t>
            </a:r>
            <a:r>
              <a:rPr kumimoji="0" lang="en-US" sz="2400" b="0" i="0" u="none" strike="noStrike" kern="1200" cap="none" spc="0" normalizeH="0" noProof="0" dirty="0" smtClean="0">
                <a:ln>
                  <a:noFill/>
                </a:ln>
                <a:solidFill>
                  <a:schemeClr val="dk1"/>
                </a:solidFill>
                <a:effectLst/>
                <a:uLnTx/>
                <a:uFillTx/>
                <a:latin typeface="+mn-lt"/>
                <a:ea typeface="+mn-ea"/>
                <a:cs typeface="+mn-cs"/>
              </a:rPr>
              <a:t> when you applied online</a:t>
            </a:r>
            <a:endParaRPr kumimoji="0" lang="en-US" sz="2400" b="1" i="0" u="none" strike="noStrike" kern="1200" cap="none" spc="0" normalizeH="0" baseline="0" noProof="0" dirty="0" smtClean="0">
              <a:ln>
                <a:noFill/>
              </a:ln>
              <a:solidFill>
                <a:schemeClr val="dk1"/>
              </a:solidFill>
              <a:effectLst/>
              <a:uLnTx/>
              <a:uFillTx/>
              <a:latin typeface="+mn-lt"/>
              <a:ea typeface="+mn-ea"/>
              <a:cs typeface="+mn-cs"/>
            </a:endParaRPr>
          </a:p>
          <a:p>
            <a:pPr marL="0" marR="0" lvl="0" indent="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n-US" sz="2400" b="1" i="0" u="none" strike="noStrike" kern="1200" cap="none" spc="0" normalizeH="0" baseline="0" noProof="0" dirty="0" smtClean="0">
                <a:ln>
                  <a:noFill/>
                </a:ln>
                <a:solidFill>
                  <a:schemeClr val="dk1"/>
                </a:solidFill>
                <a:effectLst/>
                <a:uLnTx/>
                <a:uFillTx/>
                <a:latin typeface="+mn-lt"/>
                <a:ea typeface="+mn-ea"/>
                <a:cs typeface="+mn-cs"/>
              </a:rPr>
              <a:t>	IF you’re having troubles logging</a:t>
            </a:r>
            <a:r>
              <a:rPr lang="en-US" sz="2400" b="1" dirty="0" smtClean="0"/>
              <a:t> in, contact the DSSO.</a:t>
            </a:r>
            <a:endParaRPr kumimoji="0" lang="en-US" sz="2400" b="1" i="0" u="none" strike="noStrike" kern="1200" cap="none" spc="0" normalizeH="0" baseline="0" noProof="0" dirty="0" smtClean="0">
              <a:ln>
                <a:noFill/>
              </a:ln>
              <a:solidFill>
                <a:schemeClr val="dk1"/>
              </a:solidFill>
              <a:effectLst/>
              <a:uLnTx/>
              <a:uFillTx/>
              <a:latin typeface="+mn-lt"/>
              <a:ea typeface="+mn-ea"/>
              <a:cs typeface="+mn-cs"/>
            </a:endParaRPr>
          </a:p>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n-US" sz="2400" b="0" i="0" u="none" strike="noStrike" kern="1200" cap="none" spc="0" normalizeH="0" baseline="0" noProof="0" dirty="0" smtClean="0">
                <a:ln>
                  <a:noFill/>
                </a:ln>
                <a:solidFill>
                  <a:srgbClr val="FF0000"/>
                </a:solidFill>
                <a:effectLst/>
                <a:uLnTx/>
                <a:uFillTx/>
                <a:latin typeface="+mn-lt"/>
                <a:ea typeface="+mn-ea"/>
                <a:cs typeface="+mn-cs"/>
              </a:rPr>
              <a:t> MORE THAN 8 FAILED ATTEMPTS</a:t>
            </a:r>
          </a:p>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n-US" sz="2400" b="0" i="0" u="none" strike="noStrike" kern="1200" cap="none" spc="0" normalizeH="0" baseline="0" noProof="0" dirty="0" smtClean="0">
                <a:ln>
                  <a:noFill/>
                </a:ln>
                <a:solidFill>
                  <a:srgbClr val="FF0000"/>
                </a:solidFill>
                <a:effectLst/>
                <a:uLnTx/>
                <a:uFillTx/>
                <a:latin typeface="+mn-lt"/>
                <a:ea typeface="+mn-ea"/>
                <a:cs typeface="+mn-cs"/>
              </a:rPr>
              <a:t> WILL LOCK YOU OUT!</a:t>
            </a: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044" t="22861" r="28824" b="45825"/>
          <a:stretch/>
        </p:blipFill>
        <p:spPr bwMode="auto">
          <a:xfrm>
            <a:off x="1600201" y="304800"/>
            <a:ext cx="5107506" cy="291827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55729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57200" y="381000"/>
            <a:ext cx="2743200" cy="552450"/>
          </a:xfrm>
        </p:spPr>
        <p:txBody>
          <a:bodyPr/>
          <a:lstStyle/>
          <a:p>
            <a:r>
              <a:rPr lang="en-US" sz="4000" u="sng" dirty="0" smtClean="0"/>
              <a:t>PROFILE</a:t>
            </a:r>
          </a:p>
        </p:txBody>
      </p:sp>
      <p:pic>
        <p:nvPicPr>
          <p:cNvPr id="66563" name="Picture 5"/>
          <p:cNvPicPr>
            <a:picLocks noChangeAspect="1" noChangeArrowheads="1"/>
          </p:cNvPicPr>
          <p:nvPr/>
        </p:nvPicPr>
        <p:blipFill>
          <a:blip r:embed="rId2" cstate="print"/>
          <a:srcRect t="10355" r="19292" b="40253"/>
          <a:stretch>
            <a:fillRect/>
          </a:stretch>
        </p:blipFill>
        <p:spPr bwMode="auto">
          <a:xfrm>
            <a:off x="96839" y="1662113"/>
            <a:ext cx="7904162" cy="4344821"/>
          </a:xfrm>
          <a:prstGeom prst="rect">
            <a:avLst/>
          </a:prstGeom>
          <a:noFill/>
          <a:ln w="9525">
            <a:solidFill>
              <a:schemeClr val="accent1"/>
            </a:solidFill>
            <a:miter lim="800000"/>
            <a:headEnd/>
            <a:tailEnd/>
          </a:ln>
          <a:effectLst/>
        </p:spPr>
      </p:pic>
      <p:sp>
        <p:nvSpPr>
          <p:cNvPr id="66564" name="TextBox 1"/>
          <p:cNvSpPr txBox="1">
            <a:spLocks noChangeArrowheads="1"/>
          </p:cNvSpPr>
          <p:nvPr/>
        </p:nvSpPr>
        <p:spPr bwMode="auto">
          <a:xfrm>
            <a:off x="2590800" y="4562474"/>
            <a:ext cx="1905000" cy="923925"/>
          </a:xfrm>
          <a:prstGeom prst="rect">
            <a:avLst/>
          </a:prstGeom>
          <a:noFill/>
          <a:ln w="9525">
            <a:noFill/>
            <a:miter lim="800000"/>
            <a:headEnd/>
            <a:tailEnd/>
          </a:ln>
        </p:spPr>
        <p:txBody>
          <a:bodyPr>
            <a:spAutoFit/>
          </a:bodyPr>
          <a:lstStyle/>
          <a:p>
            <a:pPr algn="ctr"/>
            <a:r>
              <a:rPr lang="en-US" b="1" dirty="0">
                <a:solidFill>
                  <a:srgbClr val="FF0000"/>
                </a:solidFill>
              </a:rPr>
              <a:t>Update your information on a regular basis!</a:t>
            </a:r>
          </a:p>
        </p:txBody>
      </p:sp>
      <p:sp>
        <p:nvSpPr>
          <p:cNvPr id="5" name="Down Arrow 4"/>
          <p:cNvSpPr/>
          <p:nvPr/>
        </p:nvSpPr>
        <p:spPr>
          <a:xfrm>
            <a:off x="3048000" y="1143000"/>
            <a:ext cx="304800" cy="543526"/>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1"/>
          <p:cNvSpPr txBox="1">
            <a:spLocks noChangeArrowheads="1"/>
          </p:cNvSpPr>
          <p:nvPr/>
        </p:nvSpPr>
        <p:spPr bwMode="auto">
          <a:xfrm>
            <a:off x="5029200" y="609600"/>
            <a:ext cx="3352800" cy="923330"/>
          </a:xfrm>
          <a:prstGeom prst="rect">
            <a:avLst/>
          </a:prstGeom>
          <a:noFill/>
          <a:ln w="9525">
            <a:noFill/>
            <a:miter lim="800000"/>
            <a:headEnd/>
            <a:tailEnd/>
          </a:ln>
        </p:spPr>
        <p:txBody>
          <a:bodyPr wrap="square">
            <a:spAutoFit/>
          </a:bodyPr>
          <a:lstStyle/>
          <a:p>
            <a:pPr algn="ctr"/>
            <a:r>
              <a:rPr lang="en-US" b="1" u="sng" dirty="0" smtClean="0"/>
              <a:t>Iowa State email address </a:t>
            </a:r>
            <a:r>
              <a:rPr lang="en-US" b="1" dirty="0" smtClean="0"/>
              <a:t>and </a:t>
            </a:r>
            <a:r>
              <a:rPr lang="en-US" b="1" u="sng" dirty="0" smtClean="0"/>
              <a:t>current phone numbers </a:t>
            </a:r>
            <a:r>
              <a:rPr lang="en-US" b="1" dirty="0" smtClean="0"/>
              <a:t>are </a:t>
            </a:r>
            <a:r>
              <a:rPr lang="en-US" b="1" u="sng" dirty="0" smtClean="0">
                <a:solidFill>
                  <a:srgbClr val="FF0000"/>
                </a:solidFill>
              </a:rPr>
              <a:t>required</a:t>
            </a:r>
            <a:r>
              <a:rPr lang="en-US" b="1" dirty="0" smtClean="0"/>
              <a:t> at all times.</a:t>
            </a:r>
            <a:endParaRPr lang="en-US" b="1" dirty="0"/>
          </a:p>
        </p:txBody>
      </p:sp>
      <p:sp>
        <p:nvSpPr>
          <p:cNvPr id="7" name="Down Arrow 6"/>
          <p:cNvSpPr/>
          <p:nvPr/>
        </p:nvSpPr>
        <p:spPr>
          <a:xfrm rot="3704908">
            <a:off x="2514600" y="3585865"/>
            <a:ext cx="228600" cy="1066800"/>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1"/>
          <p:cNvSpPr txBox="1">
            <a:spLocks noChangeArrowheads="1"/>
          </p:cNvSpPr>
          <p:nvPr/>
        </p:nvSpPr>
        <p:spPr bwMode="auto">
          <a:xfrm>
            <a:off x="2893713" y="3372858"/>
            <a:ext cx="1447800" cy="461665"/>
          </a:xfrm>
          <a:prstGeom prst="rect">
            <a:avLst/>
          </a:prstGeom>
          <a:noFill/>
          <a:ln w="9525">
            <a:noFill/>
            <a:miter lim="800000"/>
            <a:headEnd/>
            <a:tailEnd/>
          </a:ln>
        </p:spPr>
        <p:txBody>
          <a:bodyPr wrap="square">
            <a:spAutoFit/>
          </a:bodyPr>
          <a:lstStyle/>
          <a:p>
            <a:pPr algn="ctr"/>
            <a:r>
              <a:rPr lang="en-US" sz="1200" b="1" dirty="0" smtClean="0">
                <a:solidFill>
                  <a:srgbClr val="FF0000"/>
                </a:solidFill>
              </a:rPr>
              <a:t>Change your password here!</a:t>
            </a:r>
            <a:endParaRPr lang="en-US" sz="1200" b="1" dirty="0">
              <a:solidFill>
                <a:srgbClr val="FF0000"/>
              </a:solidFill>
            </a:endParaRPr>
          </a:p>
        </p:txBody>
      </p:sp>
      <p:sp>
        <p:nvSpPr>
          <p:cNvPr id="2" name="TextBox 1"/>
          <p:cNvSpPr txBox="1"/>
          <p:nvPr/>
        </p:nvSpPr>
        <p:spPr>
          <a:xfrm>
            <a:off x="1598313" y="6077009"/>
            <a:ext cx="5486400" cy="646331"/>
          </a:xfrm>
          <a:prstGeom prst="rect">
            <a:avLst/>
          </a:prstGeom>
          <a:noFill/>
        </p:spPr>
        <p:txBody>
          <a:bodyPr wrap="square" rtlCol="0">
            <a:spAutoFit/>
          </a:bodyPr>
          <a:lstStyle/>
          <a:p>
            <a:r>
              <a:rPr lang="en-US" dirty="0" smtClean="0"/>
              <a:t>All phones need to have the voice mail box set up and able to receive phone messages (empty any full boxes)!</a:t>
            </a:r>
            <a:endParaRPr lang="en-US" dirty="0"/>
          </a:p>
        </p:txBody>
      </p:sp>
    </p:spTree>
    <p:extLst>
      <p:ext uri="{BB962C8B-B14F-4D97-AF65-F5344CB8AC3E}">
        <p14:creationId xmlns:p14="http://schemas.microsoft.com/office/powerpoint/2010/main" val="95528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Title 1"/>
          <p:cNvSpPr>
            <a:spLocks noGrp="1"/>
          </p:cNvSpPr>
          <p:nvPr>
            <p:ph type="title"/>
          </p:nvPr>
        </p:nvSpPr>
        <p:spPr>
          <a:xfrm>
            <a:off x="381000" y="76200"/>
            <a:ext cx="7772400" cy="593725"/>
          </a:xfrm>
        </p:spPr>
        <p:txBody>
          <a:bodyPr>
            <a:normAutofit/>
          </a:bodyPr>
          <a:lstStyle/>
          <a:p>
            <a:r>
              <a:rPr lang="en-US" sz="3200" u="sng" dirty="0" smtClean="0"/>
              <a:t>Your Calendar</a:t>
            </a:r>
          </a:p>
        </p:txBody>
      </p:sp>
      <p:pic>
        <p:nvPicPr>
          <p:cNvPr id="64515" name="Content Placeholder 4"/>
          <p:cNvPicPr>
            <a:picLocks noGrp="1" noChangeAspect="1"/>
          </p:cNvPicPr>
          <p:nvPr>
            <p:ph sz="quarter" idx="13"/>
          </p:nvPr>
        </p:nvPicPr>
        <p:blipFill>
          <a:blip r:embed="rId2" cstate="print"/>
          <a:stretch>
            <a:fillRect/>
          </a:stretch>
        </p:blipFill>
        <p:spPr>
          <a:xfrm>
            <a:off x="1752600" y="762000"/>
            <a:ext cx="4822410" cy="4943475"/>
          </a:xfrm>
          <a:ln>
            <a:solidFill>
              <a:schemeClr val="accent1"/>
            </a:solidFill>
          </a:ln>
        </p:spPr>
      </p:pic>
      <p:sp>
        <p:nvSpPr>
          <p:cNvPr id="8" name="Text Placeholder 2"/>
          <p:cNvSpPr txBox="1">
            <a:spLocks/>
          </p:cNvSpPr>
          <p:nvPr/>
        </p:nvSpPr>
        <p:spPr>
          <a:xfrm>
            <a:off x="381000" y="6096000"/>
            <a:ext cx="7772400" cy="609600"/>
          </a:xfrm>
          <a:prstGeom prst="rect">
            <a:avLst/>
          </a:prstGeom>
        </p:spPr>
        <p:txBody>
          <a:bodyPr>
            <a:normAutofit fontScale="92500" lnSpcReduction="20000"/>
          </a:bodyPr>
          <a:lstStyle/>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When you first log in, all of your shifts are available at a glance!</a:t>
            </a:r>
          </a:p>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REMEMBER, your schedule reads </a:t>
            </a:r>
            <a:r>
              <a:rPr kumimoji="0" lang="en-US" sz="1800" b="1" i="0" u="none" strike="noStrike" kern="1200" cap="none" spc="0" normalizeH="0" baseline="0" noProof="0" smtClean="0">
                <a:ln>
                  <a:noFill/>
                </a:ln>
                <a:solidFill>
                  <a:srgbClr val="FF0000"/>
                </a:solidFill>
                <a:effectLst/>
                <a:uLnTx/>
                <a:uFillTx/>
                <a:latin typeface="+mn-lt"/>
                <a:ea typeface="+mn-ea"/>
                <a:cs typeface="+mn-cs"/>
              </a:rPr>
              <a:t>SUNDAY through SATURDAY!</a:t>
            </a:r>
            <a:endParaRPr kumimoji="0" lang="en-US" sz="1800" b="1" i="0" u="none" strike="noStrike" kern="1200" cap="none" spc="0" normalizeH="0" baseline="0" noProof="0" dirty="0" smtClean="0">
              <a:ln>
                <a:noFill/>
              </a:ln>
              <a:solidFill>
                <a:srgbClr val="FF0000"/>
              </a:solidFill>
              <a:effectLst/>
              <a:uLnTx/>
              <a:uFillTx/>
              <a:latin typeface="+mn-lt"/>
              <a:ea typeface="+mn-ea"/>
              <a:cs typeface="+mn-cs"/>
            </a:endParaRPr>
          </a:p>
        </p:txBody>
      </p:sp>
    </p:spTree>
    <p:extLst>
      <p:ext uri="{BB962C8B-B14F-4D97-AF65-F5344CB8AC3E}">
        <p14:creationId xmlns:p14="http://schemas.microsoft.com/office/powerpoint/2010/main" val="1565181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5"/>
          <p:cNvPicPr>
            <a:picLocks noChangeAspect="1" noChangeArrowheads="1"/>
          </p:cNvPicPr>
          <p:nvPr/>
        </p:nvPicPr>
        <p:blipFill>
          <a:blip r:embed="rId2" cstate="print"/>
          <a:srcRect t="10645" r="3061" b="48042"/>
          <a:stretch>
            <a:fillRect/>
          </a:stretch>
        </p:blipFill>
        <p:spPr bwMode="auto">
          <a:xfrm>
            <a:off x="152400" y="2286000"/>
            <a:ext cx="8034338" cy="3962400"/>
          </a:xfrm>
          <a:prstGeom prst="rect">
            <a:avLst/>
          </a:prstGeom>
          <a:noFill/>
          <a:ln w="9525">
            <a:solidFill>
              <a:schemeClr val="accent1"/>
            </a:solidFill>
            <a:miter lim="800000"/>
            <a:headEnd/>
            <a:tailEnd/>
          </a:ln>
          <a:effectLst/>
        </p:spPr>
      </p:pic>
      <p:sp>
        <p:nvSpPr>
          <p:cNvPr id="8" name="Down Arrow 7"/>
          <p:cNvSpPr/>
          <p:nvPr/>
        </p:nvSpPr>
        <p:spPr>
          <a:xfrm>
            <a:off x="7315200" y="2033726"/>
            <a:ext cx="304800" cy="1066800"/>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1388269" y="609600"/>
            <a:ext cx="5562600" cy="533400"/>
          </a:xfrm>
        </p:spPr>
        <p:txBody>
          <a:bodyPr>
            <a:noAutofit/>
          </a:bodyPr>
          <a:lstStyle/>
          <a:p>
            <a:pPr algn="ctr"/>
            <a:r>
              <a:rPr lang="en-US" sz="3200" u="sng" dirty="0" smtClean="0"/>
              <a:t>View Options</a:t>
            </a:r>
          </a:p>
        </p:txBody>
      </p:sp>
      <p:sp>
        <p:nvSpPr>
          <p:cNvPr id="12" name="TextBox 11"/>
          <p:cNvSpPr txBox="1"/>
          <p:nvPr/>
        </p:nvSpPr>
        <p:spPr>
          <a:xfrm>
            <a:off x="152400" y="1392889"/>
            <a:ext cx="8382000" cy="523220"/>
          </a:xfrm>
          <a:prstGeom prst="rect">
            <a:avLst/>
          </a:prstGeom>
          <a:noFill/>
        </p:spPr>
        <p:txBody>
          <a:bodyPr wrap="square" rtlCol="0">
            <a:spAutoFit/>
          </a:bodyPr>
          <a:lstStyle/>
          <a:p>
            <a:pPr algn="ctr"/>
            <a:r>
              <a:rPr lang="en-US" sz="2800" dirty="0" smtClean="0">
                <a:solidFill>
                  <a:srgbClr val="FF0000"/>
                </a:solidFill>
              </a:rPr>
              <a:t>Make sure to set preferences to the “month view”</a:t>
            </a:r>
          </a:p>
        </p:txBody>
      </p:sp>
    </p:spTree>
    <p:extLst>
      <p:ext uri="{BB962C8B-B14F-4D97-AF65-F5344CB8AC3E}">
        <p14:creationId xmlns:p14="http://schemas.microsoft.com/office/powerpoint/2010/main" val="2935456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2" descr="C:\Users\dmschmid\AppData\Local\Microsoft\Windows\Temporary Internet Files\Content.IE5\CM9VOLD4\MC900431540[1].png"/>
          <p:cNvPicPr>
            <a:picLocks noChangeAspect="1" noChangeArrowheads="1"/>
          </p:cNvPicPr>
          <p:nvPr/>
        </p:nvPicPr>
        <p:blipFill>
          <a:blip r:embed="rId2" cstate="print"/>
          <a:srcRect/>
          <a:stretch>
            <a:fillRect/>
          </a:stretch>
        </p:blipFill>
        <p:spPr bwMode="auto">
          <a:xfrm>
            <a:off x="6324600" y="685800"/>
            <a:ext cx="2120900" cy="2286000"/>
          </a:xfrm>
          <a:prstGeom prst="rect">
            <a:avLst/>
          </a:prstGeom>
          <a:noFill/>
          <a:ln w="9525">
            <a:noFill/>
            <a:miter lim="800000"/>
            <a:headEnd/>
            <a:tailEnd/>
          </a:ln>
        </p:spPr>
      </p:pic>
      <p:pic>
        <p:nvPicPr>
          <p:cNvPr id="72708" name="Picture 4" descr="C:\Users\dmschmid\AppData\Local\Microsoft\Windows\Temporary Internet Files\Content.IE5\2MB3WIQP\MC900432629[1].png"/>
          <p:cNvPicPr>
            <a:picLocks noChangeAspect="1" noChangeArrowheads="1"/>
          </p:cNvPicPr>
          <p:nvPr/>
        </p:nvPicPr>
        <p:blipFill>
          <a:blip r:embed="rId3" cstate="print"/>
          <a:srcRect/>
          <a:stretch>
            <a:fillRect/>
          </a:stretch>
        </p:blipFill>
        <p:spPr bwMode="auto">
          <a:xfrm>
            <a:off x="6527800" y="3657600"/>
            <a:ext cx="1714500" cy="1714500"/>
          </a:xfrm>
          <a:prstGeom prst="rect">
            <a:avLst/>
          </a:prstGeom>
          <a:noFill/>
          <a:ln w="9525">
            <a:noFill/>
            <a:miter lim="800000"/>
            <a:headEnd/>
            <a:tailEnd/>
          </a:ln>
        </p:spPr>
      </p:pic>
      <p:sp>
        <p:nvSpPr>
          <p:cNvPr id="5" name="TextBox 4"/>
          <p:cNvSpPr txBox="1"/>
          <p:nvPr/>
        </p:nvSpPr>
        <p:spPr>
          <a:xfrm>
            <a:off x="381000" y="533400"/>
            <a:ext cx="6096000" cy="6078587"/>
          </a:xfrm>
          <a:prstGeom prst="rect">
            <a:avLst/>
          </a:prstGeom>
          <a:noFill/>
        </p:spPr>
        <p:txBody>
          <a:bodyPr>
            <a:spAutoFit/>
          </a:bodyPr>
          <a:lstStyle/>
          <a:p>
            <a:pPr algn="ctr">
              <a:defRPr/>
            </a:pPr>
            <a:r>
              <a:rPr lang="en-US" sz="4000" b="1" u="sng" dirty="0" smtClean="0">
                <a:solidFill>
                  <a:schemeClr val="tx2"/>
                </a:solidFill>
              </a:rPr>
              <a:t>Things </a:t>
            </a:r>
            <a:r>
              <a:rPr lang="en-US" sz="4000" b="1" u="sng" dirty="0">
                <a:solidFill>
                  <a:schemeClr val="tx2"/>
                </a:solidFill>
              </a:rPr>
              <a:t>to </a:t>
            </a:r>
            <a:r>
              <a:rPr lang="en-US" sz="4000" b="1" u="sng" dirty="0" smtClean="0">
                <a:solidFill>
                  <a:schemeClr val="tx2"/>
                </a:solidFill>
              </a:rPr>
              <a:t>Remember</a:t>
            </a:r>
            <a:r>
              <a:rPr lang="en-US" sz="4000" b="1" u="sng" dirty="0">
                <a:solidFill>
                  <a:schemeClr val="tx2"/>
                </a:solidFill>
              </a:rPr>
              <a:t>…</a:t>
            </a:r>
          </a:p>
          <a:p>
            <a:pPr algn="ctr">
              <a:defRPr/>
            </a:pPr>
            <a:endParaRPr lang="en-US" sz="900" dirty="0"/>
          </a:p>
          <a:p>
            <a:pPr marL="457200" indent="-457200">
              <a:buFontTx/>
              <a:buAutoNum type="arabicPeriod"/>
              <a:defRPr/>
            </a:pPr>
            <a:r>
              <a:rPr lang="en-US" sz="2000" dirty="0"/>
              <a:t>Remember </a:t>
            </a:r>
            <a:r>
              <a:rPr lang="en-US" sz="2000" b="1" dirty="0" smtClean="0"/>
              <a:t>your </a:t>
            </a:r>
            <a:r>
              <a:rPr lang="en-US" sz="2000" b="1" dirty="0"/>
              <a:t>password and keep it in a safe </a:t>
            </a:r>
            <a:r>
              <a:rPr lang="en-US" sz="2000" b="1" dirty="0" smtClean="0"/>
              <a:t>place</a:t>
            </a:r>
          </a:p>
          <a:p>
            <a:pPr marL="457200" indent="-457200">
              <a:buFontTx/>
              <a:buAutoNum type="arabicPeriod"/>
              <a:defRPr/>
            </a:pPr>
            <a:r>
              <a:rPr lang="en-US" sz="2000" b="1" dirty="0" smtClean="0"/>
              <a:t>If </a:t>
            </a:r>
            <a:r>
              <a:rPr lang="en-US" sz="2000" b="1" dirty="0"/>
              <a:t>you </a:t>
            </a:r>
            <a:r>
              <a:rPr lang="en-US" sz="2000" b="1" i="1" dirty="0"/>
              <a:t>fail </a:t>
            </a:r>
            <a:r>
              <a:rPr lang="en-US" sz="2000" b="1" dirty="0"/>
              <a:t>to log in more than 8 times, ask DSSO for </a:t>
            </a:r>
            <a:r>
              <a:rPr lang="en-US" sz="2000" b="1" dirty="0" smtClean="0"/>
              <a:t>assistance – avoid locking everyone out in your IP Address!</a:t>
            </a:r>
            <a:endParaRPr lang="en-US" sz="2000" b="1" dirty="0"/>
          </a:p>
          <a:p>
            <a:pPr marL="457200" indent="-457200">
              <a:buFontTx/>
              <a:buAutoNum type="arabicPeriod"/>
              <a:defRPr/>
            </a:pPr>
            <a:r>
              <a:rPr lang="en-US" sz="2000" dirty="0" smtClean="0"/>
              <a:t>You </a:t>
            </a:r>
            <a:r>
              <a:rPr lang="en-US" sz="2000" i="1" dirty="0" smtClean="0"/>
              <a:t>must </a:t>
            </a:r>
            <a:r>
              <a:rPr lang="en-US" sz="2000" dirty="0" smtClean="0"/>
              <a:t>keep </a:t>
            </a:r>
            <a:r>
              <a:rPr lang="en-US" sz="2000" dirty="0"/>
              <a:t>your information </a:t>
            </a:r>
            <a:r>
              <a:rPr lang="en-US" sz="2000" dirty="0" smtClean="0"/>
              <a:t>(ISU email address &amp; phone number) </a:t>
            </a:r>
            <a:r>
              <a:rPr lang="en-US" sz="2000" dirty="0"/>
              <a:t>up to </a:t>
            </a:r>
            <a:r>
              <a:rPr lang="en-US" sz="2000" dirty="0" smtClean="0"/>
              <a:t>date &amp; activate your voice mail boxes.  </a:t>
            </a:r>
            <a:r>
              <a:rPr lang="en-US" sz="2000" dirty="0" smtClean="0">
                <a:solidFill>
                  <a:srgbClr val="FF0000"/>
                </a:solidFill>
              </a:rPr>
              <a:t>THIS INFORMATION IS </a:t>
            </a:r>
            <a:r>
              <a:rPr lang="en-US" sz="2000" b="1" dirty="0" smtClean="0">
                <a:solidFill>
                  <a:srgbClr val="FF0000"/>
                </a:solidFill>
              </a:rPr>
              <a:t>REQUIRED</a:t>
            </a:r>
            <a:r>
              <a:rPr lang="en-US" sz="2000" dirty="0" smtClean="0">
                <a:solidFill>
                  <a:srgbClr val="FF0000"/>
                </a:solidFill>
              </a:rPr>
              <a:t>!</a:t>
            </a:r>
            <a:endParaRPr lang="en-US" sz="2000" dirty="0">
              <a:solidFill>
                <a:srgbClr val="FF0000"/>
              </a:solidFill>
            </a:endParaRPr>
          </a:p>
          <a:p>
            <a:pPr marL="457200" indent="-457200">
              <a:buFontTx/>
              <a:buAutoNum type="arabicPeriod"/>
              <a:defRPr/>
            </a:pPr>
            <a:r>
              <a:rPr lang="en-US" sz="2000" dirty="0" smtClean="0"/>
              <a:t>Permanent schedule change requests must go through the DSSO (such as class changes)</a:t>
            </a:r>
            <a:endParaRPr lang="en-US" sz="2000" dirty="0"/>
          </a:p>
          <a:p>
            <a:pPr marL="457200" indent="-457200">
              <a:buFontTx/>
              <a:buAutoNum type="arabicPeriod"/>
              <a:defRPr/>
            </a:pPr>
            <a:r>
              <a:rPr lang="en-US" sz="2000" dirty="0" smtClean="0"/>
              <a:t>Schedule </a:t>
            </a:r>
            <a:r>
              <a:rPr lang="en-US" sz="2000" dirty="0"/>
              <a:t>Source can be accessed via phone, work computer, home computer, any internet </a:t>
            </a:r>
            <a:r>
              <a:rPr lang="en-US" sz="2000" dirty="0" smtClean="0"/>
              <a:t>means</a:t>
            </a:r>
          </a:p>
          <a:p>
            <a:pPr marL="457200" indent="-457200">
              <a:buFontTx/>
              <a:buAutoNum type="arabicPeriod"/>
              <a:defRPr/>
            </a:pPr>
            <a:r>
              <a:rPr lang="en-US" sz="2000" b="1" dirty="0" smtClean="0"/>
              <a:t>Your schedule may be adjusted to best suit the needs of your facility</a:t>
            </a:r>
          </a:p>
          <a:p>
            <a:pPr marL="457200" indent="-457200">
              <a:buFontTx/>
              <a:buAutoNum type="arabicPeriod"/>
              <a:defRPr/>
            </a:pPr>
            <a:r>
              <a:rPr lang="en-US" sz="2000" dirty="0"/>
              <a:t>Y</a:t>
            </a:r>
            <a:r>
              <a:rPr lang="en-US" sz="2000" dirty="0" smtClean="0"/>
              <a:t>ou will be notified via email of schedule changes, so be sure to check your schedule and ISU email often.</a:t>
            </a:r>
          </a:p>
          <a:p>
            <a:pPr marL="457200" indent="-457200">
              <a:buFontTx/>
              <a:buAutoNum type="arabicPeriod"/>
              <a:defRPr/>
            </a:pPr>
            <a:endParaRPr lang="en-US" sz="2000" dirty="0"/>
          </a:p>
        </p:txBody>
      </p:sp>
    </p:spTree>
    <p:extLst>
      <p:ext uri="{BB962C8B-B14F-4D97-AF65-F5344CB8AC3E}">
        <p14:creationId xmlns:p14="http://schemas.microsoft.com/office/powerpoint/2010/main" val="155374427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59&quot;&gt;&lt;object type=&quot;3&quot; unique_id=&quot;10060&quot;&gt;&lt;property id=&quot;20148&quot; value=&quot;5&quot;/&gt;&lt;property id=&quot;20300&quot; value=&quot;Slide 1 - &amp;quot;ScheduleSource&amp;quot;&quot;/&gt;&lt;property id=&quot;20307&quot; value=&quot;294&quot;/&gt;&lt;/object&gt;&lt;object type=&quot;3&quot; unique_id=&quot;10061&quot;&gt;&lt;property id=&quot;20148&quot; value=&quot;5&quot;/&gt;&lt;property id=&quot;20300&quot; value=&quot;Slide 2 - &amp;quot;What is ScheduleSource?&amp;quot;&quot;/&gt;&lt;property id=&quot;20307&quot; value=&quot;295&quot;/&gt;&lt;/object&gt;&lt;object type=&quot;3&quot; unique_id=&quot;10062&quot;&gt;&lt;property id=&quot;20148&quot; value=&quot;5&quot;/&gt;&lt;property id=&quot;20300&quot; value=&quot;Slide 3 - &amp;quot;How to Log In&amp;quot;&quot;/&gt;&lt;property id=&quot;20307&quot; value=&quot;296&quot;/&gt;&lt;/object&gt;&lt;object type=&quot;3&quot; unique_id=&quot;10063&quot;&gt;&lt;property id=&quot;20148&quot; value=&quot;5&quot;/&gt;&lt;property id=&quot;20300&quot; value=&quot;Slide 4 - &amp;quot;Credentials&amp;quot;&quot;/&gt;&lt;property id=&quot;20307&quot; value=&quot;297&quot;/&gt;&lt;/object&gt;&lt;object type=&quot;3&quot; unique_id=&quot;10064&quot;&gt;&lt;property id=&quot;20148&quot; value=&quot;5&quot;/&gt;&lt;property id=&quot;20300&quot; value=&quot;Slide 5 - &amp;quot;Credentials&amp;quot;&quot;/&gt;&lt;property id=&quot;20307&quot; value=&quot;298&quot;/&gt;&lt;/object&gt;&lt;object type=&quot;3&quot; unique_id=&quot;10065&quot;&gt;&lt;property id=&quot;20148&quot; value=&quot;5&quot;/&gt;&lt;property id=&quot;20300&quot; value=&quot;Slide 7 - &amp;quot;Your Calendar&amp;quot;&quot;/&gt;&lt;property id=&quot;20307&quot; value=&quot;299&quot;/&gt;&lt;/object&gt;&lt;object type=&quot;3&quot; unique_id=&quot;10066&quot;&gt;&lt;property id=&quot;20148&quot; value=&quot;5&quot;/&gt;&lt;property id=&quot;20300&quot; value=&quot;Slide 8 - &amp;quot;View Options&amp;quot;&quot;/&gt;&lt;property id=&quot;20307&quot; value=&quot;300&quot;/&gt;&lt;/object&gt;&lt;object type=&quot;3&quot; unique_id=&quot;10067&quot;&gt;&lt;property id=&quot;20148&quot; value=&quot;5&quot;/&gt;&lt;property id=&quot;20300&quot; value=&quot;Slide 6 - &amp;quot;PROFILE&amp;quot;&quot;/&gt;&lt;property id=&quot;20307&quot; value=&quot;301&quot;/&gt;&lt;/object&gt;&lt;object type=&quot;3&quot; unique_id=&quot;10068&quot;&gt;&lt;property id=&quot;20148&quot; value=&quot;5&quot;/&gt;&lt;property id=&quot;20300&quot; value=&quot;Slide 9&quot;/&gt;&lt;property id=&quot;20307&quot; value=&quot;307&quot;/&gt;&lt;/object&gt;&lt;object type=&quot;3&quot; unique_id=&quot;10069&quot;&gt;&lt;property id=&quot;20148&quot; value=&quot;5&quot;/&gt;&lt;property id=&quot;20300&quot; value=&quot;Slide 10 - &amp;quot;How to Put a Shift on the  Swap Board&amp;quot;&quot;/&gt;&lt;property id=&quot;20307&quot; value=&quot;276&quot;/&gt;&lt;/object&gt;&lt;object type=&quot;3&quot; unique_id=&quot;10070&quot;&gt;&lt;property id=&quot;20148&quot; value=&quot;5&quot;/&gt;&lt;property id=&quot;20300&quot; value=&quot;Slide 11 - &amp;quot;Log on to Your Personal Portal&amp;quot;&quot;/&gt;&lt;property id=&quot;20307&quot; value=&quot;277&quot;/&gt;&lt;/object&gt;&lt;object type=&quot;3&quot; unique_id=&quot;10071&quot;&gt;&lt;property id=&quot;20148&quot; value=&quot;5&quot;/&gt;&lt;property id=&quot;20300&quot; value=&quot;Slide 12 - &amp;quot;Click on the Swap Board Tab&amp;quot;&quot;/&gt;&lt;property id=&quot;20307&quot; value=&quot;278&quot;/&gt;&lt;/object&gt;&lt;object type=&quot;3&quot; unique_id=&quot;10072&quot;&gt;&lt;property id=&quot;20148&quot; value=&quot;5&quot;/&gt;&lt;property id=&quot;20300&quot; value=&quot;Slide 13 - &amp;quot;Viewing the Calendar&amp;quot;&quot;/&gt;&lt;property id=&quot;20307&quot; value=&quot;308&quot;/&gt;&lt;/object&gt;&lt;object type=&quot;3&quot; unique_id=&quot;10073&quot;&gt;&lt;property id=&quot;20148&quot; value=&quot;5&quot;/&gt;&lt;property id=&quot;20300&quot; value=&quot;Slide 14 - &amp;quot;Add a Shift to the Swap Board&amp;quot;&quot;/&gt;&lt;property id=&quot;20307&quot; value=&quot;279&quot;/&gt;&lt;/object&gt;&lt;object type=&quot;3&quot; unique_id=&quot;10074&quot;&gt;&lt;property id=&quot;20148&quot; value=&quot;5&quot;/&gt;&lt;property id=&quot;20300&quot; value=&quot;Slide 15&quot;/&gt;&lt;property id=&quot;20307&quot; value=&quot;280&quot;/&gt;&lt;/object&gt;&lt;object type=&quot;3&quot; unique_id=&quot;10075&quot;&gt;&lt;property id=&quot;20148&quot; value=&quot;5&quot;/&gt;&lt;property id=&quot;20300&quot; value=&quot;Slide 16&quot;/&gt;&lt;property id=&quot;20307&quot; value=&quot;309&quot;/&gt;&lt;/object&gt;&lt;object type=&quot;3&quot; unique_id=&quot;10076&quot;&gt;&lt;property id=&quot;20148&quot; value=&quot;5&quot;/&gt;&lt;property id=&quot;20300&quot; value=&quot;Slide 17 - &amp;quot;Once You’ve Put it on the Swap Board&amp;quot;&quot;/&gt;&lt;property id=&quot;20307&quot; value=&quot;281&quot;/&gt;&lt;/object&gt;&lt;object type=&quot;3&quot; unique_id=&quot;10077&quot;&gt;&lt;property id=&quot;20148&quot; value=&quot;5&quot;/&gt;&lt;property id=&quot;20300&quot; value=&quot;Slide 18 - &amp;quot;How to pick up a shift&amp;quot;&quot;/&gt;&lt;property id=&quot;20307&quot; value=&quot;282&quot;/&gt;&lt;/object&gt;&lt;object type=&quot;3&quot; unique_id=&quot;10078&quot;&gt;&lt;property id=&quot;20148&quot; value=&quot;5&quot;/&gt;&lt;property id=&quot;20300&quot; value=&quot;Slide 19 - &amp;quot;Picking up a Shift from the  Swap Board &amp;quot;&quot;/&gt;&lt;property id=&quot;20307&quot; value=&quot;283&quot;/&gt;&lt;/object&gt;&lt;object type=&quot;3&quot; unique_id=&quot;10079&quot;&gt;&lt;property id=&quot;20148&quot; value=&quot;5&quot;/&gt;&lt;property id=&quot;20300&quot; value=&quot;Slide 20&quot;/&gt;&lt;property id=&quot;20307&quot; value=&quot;284&quot;/&gt;&lt;/object&gt;&lt;object type=&quot;3&quot; unique_id=&quot;10080&quot;&gt;&lt;property id=&quot;20148&quot; value=&quot;5&quot;/&gt;&lt;property id=&quot;20300&quot; value=&quot;Slide 21&quot;/&gt;&lt;property id=&quot;20307&quot; value=&quot;285&quot;/&gt;&lt;/object&gt;&lt;object type=&quot;3&quot; unique_id=&quot;10081&quot;&gt;&lt;property id=&quot;20148&quot; value=&quot;5&quot;/&gt;&lt;property id=&quot;20300&quot; value=&quot;Slide 22 - &amp;quot;QUESTIONS??&amp;quot;&quot;/&gt;&lt;property id=&quot;20307&quot; value=&quot;293&quot;/&gt;&lt;/object&gt;&lt;/object&gt;&lt;object type=&quot;8&quot; unique_id=&quot;10105&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729</TotalTime>
  <Words>882</Words>
  <Application>Microsoft Office PowerPoint</Application>
  <PresentationFormat>On-screen Show (4:3)</PresentationFormat>
  <Paragraphs>113</Paragraphs>
  <Slides>22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Cambria</vt:lpstr>
      <vt:lpstr>Wingdings 2</vt:lpstr>
      <vt:lpstr>Adjacency</vt:lpstr>
      <vt:lpstr>ScheduleSource</vt:lpstr>
      <vt:lpstr>What is ScheduleSource?</vt:lpstr>
      <vt:lpstr>How to Log In</vt:lpstr>
      <vt:lpstr>Credentials</vt:lpstr>
      <vt:lpstr>Credentials</vt:lpstr>
      <vt:lpstr>PROFILE</vt:lpstr>
      <vt:lpstr>Your Calendar</vt:lpstr>
      <vt:lpstr>View Options</vt:lpstr>
      <vt:lpstr>PowerPoint Presentation</vt:lpstr>
      <vt:lpstr>How to Put a Shift on the  Swap Board</vt:lpstr>
      <vt:lpstr>Log on to Your Personal Portal</vt:lpstr>
      <vt:lpstr>Click on the Swap Board Tab</vt:lpstr>
      <vt:lpstr>Viewing the Calendar</vt:lpstr>
      <vt:lpstr>Add a Shift to the Swap Board</vt:lpstr>
      <vt:lpstr>PowerPoint Presentation</vt:lpstr>
      <vt:lpstr>PowerPoint Presentation</vt:lpstr>
      <vt:lpstr>Once You’ve Put it on the Swap Board</vt:lpstr>
      <vt:lpstr>How to pick up a shift</vt:lpstr>
      <vt:lpstr>Picking up a Shift from the  Swap Board </vt:lpstr>
      <vt:lpstr>PowerPoint Presentation</vt:lpstr>
      <vt:lpstr>PowerPoint Presentation</vt:lpstr>
      <vt:lpstr>QUESTIONS??</vt:lpstr>
    </vt:vector>
  </TitlesOfParts>
  <Company>Iowa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Schedule Source</dc:title>
  <dc:creator>!dssc3</dc:creator>
  <cp:lastModifiedBy>Dining Student Staffing Coordinator 2 DNING [DNING]</cp:lastModifiedBy>
  <cp:revision>51</cp:revision>
  <dcterms:created xsi:type="dcterms:W3CDTF">2012-08-14T22:16:47Z</dcterms:created>
  <dcterms:modified xsi:type="dcterms:W3CDTF">2018-08-10T16:21:52Z</dcterms:modified>
</cp:coreProperties>
</file>